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1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2103120"/>
            <a:ext cx="12192000" cy="11226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495" rIns="0" bIns="0" anchor="t"/>
          <a:lstStyle/>
          <a:p>
            <a:pPr marL="0" marR="0" indent="0" algn="ctr">
              <a:lnSpc>
                <a:spcPts val="4300"/>
              </a:lnSpc>
              <a:spcAft>
                <a:spcPts val="0"/>
              </a:spcAft>
            </a:pPr>
            <a:r>
              <a:rPr lang="en-US" sz="4000" spc="0">
                <a:solidFill>
                  <a:srgbClr val="00366C"/>
                </a:solidFill>
                <a:latin typeface="Arial" panose="02020603050405020304" pitchFamily="2"/>
              </a:rPr>
              <a:t>Program for Improving </a:t>
            </a:r>
            <a:br/>
            <a:r>
              <a:rPr lang="en-US" sz="4000" spc="0">
                <a:solidFill>
                  <a:srgbClr val="00366C"/>
                </a:solidFill>
                <a:latin typeface="Arial" panose="02020603050405020304" pitchFamily="2"/>
              </a:rPr>
              <a:t>Capacity and Capability (PICC)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3225800"/>
            <a:ext cx="12192000" cy="21069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2800"/>
              </a:lnSpc>
              <a:spcAft>
                <a:spcPts val="0"/>
              </a:spcAft>
            </a:pPr>
            <a:r>
              <a:rPr lang="en-US" sz="2900" spc="-15">
                <a:solidFill>
                  <a:srgbClr val="00366C"/>
                </a:solidFill>
                <a:latin typeface="Calibri" panose="02020603050405020304" pitchFamily="2"/>
              </a:rPr>
              <a:t>Nonprofit Assistance </a:t>
            </a:r>
          </a:p>
          <a:p>
            <a:pPr marL="0" marR="0" indent="0" algn="ctr">
              <a:lnSpc>
                <a:spcPts val="2400"/>
              </a:lnSpc>
              <a:spcBef>
                <a:spcPts val="3265"/>
              </a:spcBef>
              <a:spcAft>
                <a:spcPts val="8085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Made possible by State and Local Fiscal Recovery Funds (SLFRF)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4855210" y="5332730"/>
            <a:ext cx="2481580" cy="3429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8575" rIns="0" bIns="0" anchor="t"/>
          <a:lstStyle/>
          <a:p>
            <a:pPr marL="0" marR="0" indent="0" algn="ctr">
              <a:lnSpc>
                <a:spcPts val="2400"/>
              </a:lnSpc>
              <a:spcAft>
                <a:spcPts val="0"/>
              </a:spcAft>
            </a:pPr>
            <a:r>
              <a:rPr lang="en-US" sz="2350" spc="-20">
                <a:solidFill>
                  <a:srgbClr val="00366C"/>
                </a:solidFill>
                <a:latin typeface="Calibri" panose="02020603050405020304" pitchFamily="2"/>
              </a:rPr>
              <a:t>September 13, 2022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10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15240" y="571500"/>
            <a:ext cx="12176760" cy="7289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9055" rIns="0" bIns="0" anchor="t"/>
          <a:lstStyle/>
          <a:p>
            <a:pPr marL="0" marR="0" indent="0" algn="ctr">
              <a:lnSpc>
                <a:spcPts val="4500"/>
              </a:lnSpc>
              <a:spcAft>
                <a:spcPts val="790"/>
              </a:spcAft>
            </a:pPr>
            <a:r>
              <a:rPr lang="en-US" sz="4300" spc="25">
                <a:solidFill>
                  <a:srgbClr val="01366C"/>
                </a:solidFill>
                <a:latin typeface="Calibri" panose="02020603050405020304" pitchFamily="2"/>
              </a:rPr>
              <a:t>Application, Review Process, and Award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15240" y="1300480"/>
            <a:ext cx="12176760" cy="26162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61925" rIns="0" bIns="0" anchor="t"/>
          <a:lstStyle/>
          <a:p>
            <a:pPr marL="914400" marR="0" indent="274320" algn="l">
              <a:lnSpc>
                <a:spcPts val="3400"/>
              </a:lnSpc>
              <a:spcAft>
                <a:spcPts val="0"/>
              </a:spcAft>
              <a:buFont typeface="Symbol"/>
              <a:buChar char="·"/>
            </a:pPr>
            <a:r>
              <a:rPr lang="en-US" sz="2800" spc="-10">
                <a:solidFill>
                  <a:srgbClr val="01366C"/>
                </a:solidFill>
                <a:latin typeface="Calibri" panose="02020603050405020304" pitchFamily="2"/>
              </a:rPr>
              <a:t>Internal staff will score in parallel to a community review team </a:t>
            </a:r>
          </a:p>
          <a:p>
            <a:pPr marL="914400" marR="0" indent="274320" algn="l">
              <a:lnSpc>
                <a:spcPts val="34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·"/>
            </a:pPr>
            <a:r>
              <a:rPr lang="en-US" sz="2800" spc="-5">
                <a:solidFill>
                  <a:srgbClr val="01366C"/>
                </a:solidFill>
                <a:latin typeface="Calibri" panose="02020603050405020304" pitchFamily="2"/>
              </a:rPr>
              <a:t>Both review teams will be selected in a manner that ensures diverse, </a:t>
            </a:r>
          </a:p>
          <a:p>
            <a:pPr marL="1188720" marR="0" indent="0" algn="l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spc="-10">
                <a:solidFill>
                  <a:srgbClr val="01366C"/>
                </a:solidFill>
                <a:latin typeface="Calibri" panose="02020603050405020304" pitchFamily="2"/>
              </a:rPr>
              <a:t>equitable, and inclusive award decisions </a:t>
            </a:r>
          </a:p>
          <a:p>
            <a:pPr marL="914400" marR="0" indent="274320" algn="l">
              <a:lnSpc>
                <a:spcPts val="3400"/>
              </a:lnSpc>
              <a:spcBef>
                <a:spcPts val="975"/>
              </a:spcBef>
              <a:spcAft>
                <a:spcPts val="0"/>
              </a:spcAft>
              <a:buFont typeface="Symbol"/>
              <a:buChar char="·"/>
            </a:pPr>
            <a:r>
              <a:rPr lang="en-US" sz="2800" spc="-10">
                <a:solidFill>
                  <a:srgbClr val="01366C"/>
                </a:solidFill>
                <a:latin typeface="Calibri" panose="02020603050405020304" pitchFamily="2"/>
              </a:rPr>
              <a:t>Representatives of current Norfolk boards and commissions will </a:t>
            </a:r>
          </a:p>
          <a:p>
            <a:pPr marL="1188720" marR="0" indent="0" algn="l">
              <a:lnSpc>
                <a:spcPts val="3400"/>
              </a:lnSpc>
              <a:spcBef>
                <a:spcPts val="10"/>
              </a:spcBef>
              <a:spcAft>
                <a:spcPts val="475"/>
              </a:spcAft>
            </a:pPr>
            <a:r>
              <a:rPr lang="en-US" sz="2800" spc="-15">
                <a:solidFill>
                  <a:srgbClr val="01366C"/>
                </a:solidFill>
                <a:latin typeface="Calibri" panose="02020603050405020304" pitchFamily="2"/>
              </a:rPr>
              <a:t>compose the community review team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3462655" y="5196840"/>
            <a:ext cx="5650865" cy="2552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2000"/>
              </a:lnSpc>
              <a:spcAft>
                <a:spcPts val="0"/>
              </a:spcAft>
              <a:tabLst>
                <a:tab pos="5669280" algn="r"/>
              </a:tabLst>
            </a:pPr>
            <a:r>
              <a:rPr lang="en-US" sz="1800" b="1" spc="0">
                <a:solidFill>
                  <a:srgbClr val="01366C"/>
                </a:solidFill>
                <a:latin typeface="Arial" panose="02020603050405020304" pitchFamily="2"/>
              </a:rPr>
              <a:t>STAFF</a:t>
            </a:r>
            <a:r>
              <a:rPr lang="en-US" sz="100" b="1" spc="0">
                <a:solidFill>
                  <a:srgbClr val="FFFFFF"/>
                </a:solidFill>
                <a:latin typeface="Arial" panose="02020603050405020304" pitchFamily="2"/>
              </a:rPr>
              <a:t> </a:t>
            </a: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COMMUNITY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281305" y="6415405"/>
            <a:ext cx="275590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9096A9"/>
                </a:solidFill>
                <a:latin typeface="Arial" panose="02020603050405020304" pitchFamily="2"/>
              </a:rPr>
              <a:t>10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11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698500"/>
            <a:ext cx="9283700" cy="11614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985" rIns="0" bIns="0" anchor="t">
            <a:normAutofit fontScale="95000"/>
          </a:bodyPr>
          <a:lstStyle/>
          <a:p>
            <a:pPr marL="0" marR="0" indent="0" algn="ctr">
              <a:lnSpc>
                <a:spcPts val="5000"/>
              </a:lnSpc>
              <a:spcAft>
                <a:spcPts val="4070"/>
              </a:spcAft>
            </a:pPr>
            <a:r>
              <a:rPr lang="en-US" sz="4400" spc="65">
                <a:solidFill>
                  <a:srgbClr val="00366C"/>
                </a:solidFill>
                <a:latin typeface="Arial" panose="02020603050405020304" pitchFamily="2"/>
              </a:rPr>
              <a:t>Contact Us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0" y="1859915"/>
            <a:ext cx="9283700" cy="26390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r">
              <a:lnSpc>
                <a:spcPts val="3200"/>
              </a:lnSpc>
              <a:spcAft>
                <a:spcPts val="0"/>
              </a:spcAft>
            </a:pPr>
            <a:r>
              <a:rPr lang="en-US" sz="2800" spc="-5">
                <a:solidFill>
                  <a:srgbClr val="00366C"/>
                </a:solidFill>
                <a:latin typeface="Arial" panose="02020603050405020304" pitchFamily="2"/>
              </a:rPr>
              <a:t>Interested individuals and organizations may contact: </a:t>
            </a:r>
          </a:p>
          <a:p>
            <a:pPr marL="0" marR="0" indent="0" algn="ctr">
              <a:lnSpc>
                <a:spcPts val="2800"/>
              </a:lnSpc>
              <a:spcBef>
                <a:spcPts val="4920"/>
              </a:spcBef>
              <a:spcAft>
                <a:spcPts val="0"/>
              </a:spcAft>
            </a:pPr>
            <a:r>
              <a:rPr lang="en-US" sz="2750" b="1" spc="0">
                <a:solidFill>
                  <a:srgbClr val="00366C"/>
                </a:solidFill>
                <a:latin typeface="Calibri" panose="02020603050405020304" pitchFamily="2"/>
              </a:rPr>
              <a:t>Michael Wasserberg </a:t>
            </a:r>
          </a:p>
          <a:p>
            <a:pPr marL="2926080" marR="0" indent="0" algn="ctr">
              <a:lnSpc>
                <a:spcPts val="31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Management Services Administrator </a:t>
            </a:r>
            <a:br/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Department of Human Services </a:t>
            </a:r>
          </a:p>
          <a:p>
            <a:pPr marL="0" marR="0" indent="0" algn="ctr">
              <a:lnSpc>
                <a:spcPts val="2400"/>
              </a:lnSpc>
              <a:spcBef>
                <a:spcPts val="1180"/>
              </a:spcBef>
              <a:spcAft>
                <a:spcPts val="20"/>
              </a:spcAft>
            </a:pPr>
            <a:r>
              <a:rPr lang="en-US" sz="2350" i="1" u="sng" spc="0">
                <a:solidFill>
                  <a:srgbClr val="0000FF"/>
                </a:solidFill>
                <a:latin typeface="Calibri" panose="02020603050405020304" pitchFamily="2"/>
              </a:rPr>
              <a:t>Michael.Wasserberg@norfolk.gov</a:t>
            </a:r>
            <a:r>
              <a:rPr lang="en-US" sz="100" i="1" spc="0">
                <a:solidFill>
                  <a:srgbClr val="00366C"/>
                </a:solidFill>
                <a:latin typeface="Calibri" panose="02020603050405020304" pitchFamily="2"/>
              </a:rPr>
              <a:t>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281305" y="6415405"/>
            <a:ext cx="241935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990A1"/>
                </a:solidFill>
                <a:latin typeface="Arial" panose="02020603050405020304" pitchFamily="2"/>
              </a:rPr>
              <a:t>11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2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660400"/>
            <a:ext cx="10515600" cy="11468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/>
          <a:lstStyle/>
          <a:p>
            <a:pPr marL="0" marR="0" indent="0" algn="ctr">
              <a:lnSpc>
                <a:spcPts val="4500"/>
              </a:lnSpc>
              <a:spcAft>
                <a:spcPts val="4075"/>
              </a:spcAft>
            </a:pPr>
            <a:r>
              <a:rPr lang="en-US" sz="4300" spc="0">
                <a:solidFill>
                  <a:srgbClr val="00366C"/>
                </a:solidFill>
                <a:latin typeface="Calibri" panose="02020603050405020304" pitchFamily="2"/>
              </a:rPr>
              <a:t>Nonprofit Assistance Budget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1408430" y="1807210"/>
            <a:ext cx="9107170" cy="485140"/>
          </a:xfrm>
          <a:prstGeom prst="rect">
            <a:avLst/>
          </a:prstGeom>
          <a:solidFill>
            <a:srgbClr val="ECECEC"/>
          </a:solidFill>
          <a:ln w="0" cmpd="sng">
            <a:noFill/>
            <a:prstDash val="solid"/>
          </a:ln>
        </p:spPr>
        <p:txBody>
          <a:bodyPr vert="horz" lIns="0" tIns="146050" rIns="0" bIns="0" anchor="t"/>
          <a:lstStyle/>
          <a:p>
            <a:pPr marL="0" marR="0" indent="0" algn="l">
              <a:lnSpc>
                <a:spcPts val="2500"/>
              </a:lnSpc>
              <a:spcAft>
                <a:spcPts val="0"/>
              </a:spcAft>
            </a:pPr>
            <a:r>
              <a:rPr lang="en-US" sz="2400" b="1" spc="-40">
                <a:solidFill>
                  <a:srgbClr val="00366C"/>
                </a:solidFill>
                <a:latin typeface="Calibri" panose="02020603050405020304" pitchFamily="2"/>
              </a:rPr>
              <a:t>Program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2331085"/>
            <a:ext cx="10515600" cy="21158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640" rIns="0" bIns="0" anchor="t"/>
          <a:lstStyle/>
          <a:p>
            <a:pPr marL="1691640" marR="0" indent="0" algn="just">
              <a:lnSpc>
                <a:spcPts val="2600"/>
              </a:lnSpc>
              <a:spcAft>
                <a:spcPts val="0"/>
              </a:spcAft>
              <a:tabLst>
                <a:tab pos="8229600" algn="l"/>
                <a:tab pos="9326880" algn="dec"/>
              </a:tabLst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Eviction Mitigation $ 800,000 </a:t>
            </a:r>
          </a:p>
          <a:p>
            <a:pPr marL="1691640" marR="0" indent="0" algn="just">
              <a:lnSpc>
                <a:spcPts val="2600"/>
              </a:lnSpc>
              <a:spcBef>
                <a:spcPts val="675"/>
              </a:spcBef>
              <a:spcAft>
                <a:spcPts val="0"/>
              </a:spcAft>
              <a:tabLst>
                <a:tab pos="9326880" algn="dec"/>
              </a:tabLst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Diversity Equity and Inclusion Grants $ 1,200,000 </a:t>
            </a:r>
          </a:p>
          <a:p>
            <a:pPr marL="1691640" marR="0" indent="0" algn="just">
              <a:lnSpc>
                <a:spcPts val="2600"/>
              </a:lnSpc>
              <a:spcBef>
                <a:spcPts val="710"/>
              </a:spcBef>
              <a:spcAft>
                <a:spcPts val="0"/>
              </a:spcAft>
              <a:tabLst>
                <a:tab pos="9326880" algn="dec"/>
              </a:tabLst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Business Assistance $ 2,000,000 </a:t>
            </a:r>
          </a:p>
          <a:p>
            <a:pPr marL="1691640" marR="0" indent="0" algn="just">
              <a:lnSpc>
                <a:spcPts val="2600"/>
              </a:lnSpc>
              <a:spcBef>
                <a:spcPts val="710"/>
              </a:spcBef>
              <a:spcAft>
                <a:spcPts val="0"/>
              </a:spcAft>
              <a:tabLst>
                <a:tab pos="9326880" algn="dec"/>
              </a:tabLst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United Way ALICE program $ 1,500,000 </a:t>
            </a:r>
          </a:p>
          <a:p>
            <a:pPr marL="1691640" marR="0" indent="0" algn="just">
              <a:lnSpc>
                <a:spcPts val="2600"/>
              </a:lnSpc>
              <a:spcBef>
                <a:spcPts val="705"/>
              </a:spcBef>
              <a:spcAft>
                <a:spcPts val="315"/>
              </a:spcAft>
              <a:tabLst>
                <a:tab pos="9326880" algn="dec"/>
              </a:tabLst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Norfolk Strong Workforce Initiative $ 1,500,000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408430" y="4843145"/>
            <a:ext cx="9107170" cy="441960"/>
          </a:xfrm>
          <a:prstGeom prst="rect">
            <a:avLst/>
          </a:prstGeom>
          <a:solidFill>
            <a:srgbClr val="ECECEC"/>
          </a:solidFill>
          <a:ln w="0" cmpd="sng">
            <a:noFill/>
            <a:prstDash val="solid"/>
          </a:ln>
        </p:spPr>
        <p:txBody>
          <a:bodyPr vert="horz" lIns="0" tIns="112395" rIns="0" bIns="0" anchor="t"/>
          <a:lstStyle/>
          <a:p>
            <a:pPr marL="0" marR="0" indent="0" algn="l">
              <a:lnSpc>
                <a:spcPts val="2500"/>
              </a:lnSpc>
              <a:spcAft>
                <a:spcPts val="0"/>
              </a:spcAft>
              <a:tabLst>
                <a:tab pos="6812280" algn="l"/>
              </a:tabLst>
            </a:pPr>
            <a:r>
              <a:rPr lang="en-US" sz="2400" b="1" spc="0">
                <a:solidFill>
                  <a:srgbClr val="00366C"/>
                </a:solidFill>
                <a:latin typeface="Calibri" panose="02020603050405020304" pitchFamily="2"/>
              </a:rPr>
              <a:t>Total $ 13,000,000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273050" y="6415405"/>
            <a:ext cx="194310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2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3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660400"/>
            <a:ext cx="11544300" cy="49663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/>
          <a:lstStyle/>
          <a:p>
            <a:pPr marL="0" marR="0" indent="0" algn="ctr">
              <a:lnSpc>
                <a:spcPts val="4800"/>
              </a:lnSpc>
              <a:spcAft>
                <a:spcPts val="0"/>
              </a:spcAft>
            </a:pPr>
            <a:r>
              <a:rPr lang="en-US" sz="4300" spc="0">
                <a:solidFill>
                  <a:srgbClr val="00366C"/>
                </a:solidFill>
                <a:latin typeface="Calibri" panose="02020603050405020304" pitchFamily="2"/>
              </a:rPr>
              <a:t>Award Structure </a:t>
            </a:r>
          </a:p>
          <a:p>
            <a:pPr marL="640080" marR="0" indent="457200" algn="l">
              <a:lnSpc>
                <a:spcPts val="2900"/>
              </a:lnSpc>
              <a:spcBef>
                <a:spcPts val="2675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5">
                <a:solidFill>
                  <a:srgbClr val="00366C"/>
                </a:solidFill>
                <a:latin typeface="Calibri" panose="02020603050405020304" pitchFamily="2"/>
              </a:rPr>
              <a:t>Tiered to tailor grant to size, need, and capacity of organizations </a:t>
            </a:r>
          </a:p>
          <a:p>
            <a:pPr marL="640080" marR="0" indent="457200" algn="l">
              <a:lnSpc>
                <a:spcPts val="2900"/>
              </a:lnSpc>
              <a:spcBef>
                <a:spcPts val="2630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15">
                <a:solidFill>
                  <a:srgbClr val="00366C"/>
                </a:solidFill>
                <a:latin typeface="Calibri" panose="02020603050405020304" pitchFamily="2"/>
              </a:rPr>
              <a:t>Opportunity to support new organizations and expand grassroots initiatives </a:t>
            </a:r>
          </a:p>
          <a:p>
            <a:pPr marL="640080" marR="0" indent="457200" algn="l">
              <a:lnSpc>
                <a:spcPts val="2900"/>
              </a:lnSpc>
              <a:spcBef>
                <a:spcPts val="2650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5">
                <a:solidFill>
                  <a:srgbClr val="00366C"/>
                </a:solidFill>
                <a:latin typeface="Calibri" panose="02020603050405020304" pitchFamily="2"/>
              </a:rPr>
              <a:t>Focused on organizational health and nonprofit capacity </a:t>
            </a:r>
          </a:p>
          <a:p>
            <a:pPr marL="640080" marR="0" indent="457200" algn="l">
              <a:lnSpc>
                <a:spcPts val="2900"/>
              </a:lnSpc>
              <a:spcBef>
                <a:spcPts val="2650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5">
                <a:solidFill>
                  <a:srgbClr val="00366C"/>
                </a:solidFill>
                <a:latin typeface="Calibri" panose="02020603050405020304" pitchFamily="2"/>
              </a:rPr>
              <a:t>Access to technical assistance and mentorship/networking opportunities </a:t>
            </a:r>
          </a:p>
          <a:p>
            <a:pPr marL="640080" marR="0" indent="457200" algn="l">
              <a:lnSpc>
                <a:spcPts val="2900"/>
              </a:lnSpc>
              <a:spcBef>
                <a:spcPts val="2650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5">
                <a:solidFill>
                  <a:srgbClr val="00366C"/>
                </a:solidFill>
                <a:latin typeface="Calibri" panose="02020603050405020304" pitchFamily="2"/>
              </a:rPr>
              <a:t>One-year grant with two optional renewals for sustainability </a:t>
            </a:r>
          </a:p>
          <a:p>
            <a:pPr marL="1554480" marR="228600" indent="457200" algn="l">
              <a:lnSpc>
                <a:spcPts val="2600"/>
              </a:lnSpc>
              <a:spcBef>
                <a:spcPts val="905"/>
              </a:spcBef>
              <a:spcAft>
                <a:spcPts val="0"/>
              </a:spcAft>
              <a:buFont typeface="Symbol"/>
              <a:buChar char="·"/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Accept additional applications each year depending on availability of funds and the number of eligible applicants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278130" y="6421120"/>
            <a:ext cx="187325" cy="1682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3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4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328295" y="406400"/>
            <a:ext cx="11544300" cy="8953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8580" rIns="0" bIns="0" anchor="t"/>
          <a:lstStyle/>
          <a:p>
            <a:pPr marL="0" marR="0" indent="0" algn="ctr">
              <a:lnSpc>
                <a:spcPts val="4400"/>
              </a:lnSpc>
              <a:spcAft>
                <a:spcPts val="2035"/>
              </a:spcAft>
            </a:pPr>
            <a:r>
              <a:rPr lang="en-US" sz="4300" spc="-55">
                <a:solidFill>
                  <a:srgbClr val="00366C"/>
                </a:solidFill>
                <a:latin typeface="Calibri" panose="02020603050405020304" pitchFamily="2"/>
              </a:rPr>
              <a:t>Eligibility Criteria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343535" y="1301750"/>
            <a:ext cx="11544300" cy="51136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594360" marR="0" indent="228600" algn="l">
              <a:lnSpc>
                <a:spcPts val="2300"/>
              </a:lnSpc>
              <a:spcAft>
                <a:spcPts val="0"/>
              </a:spcAft>
              <a:buFont typeface="Symbol"/>
              <a:buChar char="·"/>
            </a:pPr>
            <a:r>
              <a:rPr lang="en-US" sz="2600" spc="0">
                <a:solidFill>
                  <a:srgbClr val="00366C"/>
                </a:solidFill>
                <a:latin typeface="Calibri" panose="02020603050405020304" pitchFamily="2"/>
              </a:rPr>
              <a:t>Inclusive; open to nonprofits and aspiring nonprofits </a:t>
            </a:r>
          </a:p>
          <a:p>
            <a:pPr marL="1051560" marR="0" indent="228600" algn="l">
              <a:lnSpc>
                <a:spcPts val="2400"/>
              </a:lnSpc>
              <a:spcBef>
                <a:spcPts val="645"/>
              </a:spcBef>
              <a:spcAft>
                <a:spcPts val="0"/>
              </a:spcAft>
              <a:buFont typeface="Symbol"/>
              <a:buChar char="·"/>
            </a:pPr>
            <a:r>
              <a:rPr lang="en-US" sz="2200" spc="-35">
                <a:solidFill>
                  <a:srgbClr val="00366C"/>
                </a:solidFill>
                <a:latin typeface="Calibri" panose="02020603050405020304" pitchFamily="2"/>
              </a:rPr>
              <a:t>Aspiring nonprofits = grassroots individuals and/or organizations seeking 501c3 status </a:t>
            </a:r>
          </a:p>
          <a:p>
            <a:pPr marL="1051560" marR="0" indent="228600" algn="l">
              <a:lnSpc>
                <a:spcPts val="2400"/>
              </a:lnSpc>
              <a:spcBef>
                <a:spcPts val="810"/>
              </a:spcBef>
              <a:spcAft>
                <a:spcPts val="0"/>
              </a:spcAft>
              <a:buFont typeface="Symbol"/>
              <a:buChar char="·"/>
            </a:pPr>
            <a:r>
              <a:rPr lang="en-US" sz="2200" spc="-40">
                <a:solidFill>
                  <a:srgbClr val="00366C"/>
                </a:solidFill>
                <a:latin typeface="Calibri" panose="02020603050405020304" pitchFamily="2"/>
              </a:rPr>
              <a:t>Aspiring nonprofits would be provided TA valued at $2,500 to acquire legal nonprofit </a:t>
            </a:r>
          </a:p>
          <a:p>
            <a:pPr marL="1280160" marR="0" indent="0" algn="l">
              <a:lnSpc>
                <a:spcPts val="2200"/>
              </a:lnSpc>
              <a:spcBef>
                <a:spcPts val="395"/>
              </a:spcBef>
              <a:spcAft>
                <a:spcPts val="0"/>
              </a:spcAft>
            </a:pPr>
            <a:r>
              <a:rPr lang="en-US" sz="2200" spc="-40">
                <a:solidFill>
                  <a:srgbClr val="00366C"/>
                </a:solidFill>
                <a:latin typeface="Calibri" panose="02020603050405020304" pitchFamily="2"/>
              </a:rPr>
              <a:t>status so that they may be eligible for grants in years 2 and 3. </a:t>
            </a:r>
          </a:p>
          <a:p>
            <a:pPr marL="594360" marR="0" indent="228600" algn="l">
              <a:lnSpc>
                <a:spcPts val="2800"/>
              </a:lnSpc>
              <a:spcBef>
                <a:spcPts val="3680"/>
              </a:spcBef>
              <a:spcAft>
                <a:spcPts val="0"/>
              </a:spcAft>
              <a:buFont typeface="Symbol"/>
              <a:buChar char="·"/>
            </a:pPr>
            <a:r>
              <a:rPr lang="en-US" sz="2600" spc="-5">
                <a:solidFill>
                  <a:srgbClr val="00366C"/>
                </a:solidFill>
                <a:latin typeface="Calibri" panose="02020603050405020304" pitchFamily="2"/>
              </a:rPr>
              <a:t>Open to organizations of any mission or service area </a:t>
            </a:r>
          </a:p>
          <a:p>
            <a:pPr marL="594360" marR="0" indent="228600" algn="l">
              <a:lnSpc>
                <a:spcPts val="2800"/>
              </a:lnSpc>
              <a:spcBef>
                <a:spcPts val="3560"/>
              </a:spcBef>
              <a:spcAft>
                <a:spcPts val="0"/>
              </a:spcAft>
              <a:buFont typeface="Symbol"/>
              <a:buChar char="·"/>
            </a:pPr>
            <a:r>
              <a:rPr lang="en-US" sz="2600" spc="0">
                <a:solidFill>
                  <a:srgbClr val="00366C"/>
                </a:solidFill>
                <a:latin typeface="Calibri" panose="02020603050405020304" pitchFamily="2"/>
              </a:rPr>
              <a:t>Open to regional organizations but they must serve Norfolk residents </a:t>
            </a:r>
          </a:p>
          <a:p>
            <a:pPr marL="594360" marR="0" indent="228600" algn="l">
              <a:lnSpc>
                <a:spcPts val="2800"/>
              </a:lnSpc>
              <a:spcBef>
                <a:spcPts val="3560"/>
              </a:spcBef>
              <a:spcAft>
                <a:spcPts val="0"/>
              </a:spcAft>
              <a:buFont typeface="Symbol"/>
              <a:buChar char="·"/>
            </a:pPr>
            <a:r>
              <a:rPr lang="en-US" sz="2600" spc="-5">
                <a:solidFill>
                  <a:srgbClr val="00366C"/>
                </a:solidFill>
                <a:latin typeface="Calibri" panose="02020603050405020304" pitchFamily="2"/>
              </a:rPr>
              <a:t>Bonus points for priority focus areas </a:t>
            </a:r>
          </a:p>
          <a:p>
            <a:pPr marL="1051560" marR="0" indent="228600" algn="l">
              <a:lnSpc>
                <a:spcPts val="2300"/>
              </a:lnSpc>
              <a:spcBef>
                <a:spcPts val="20"/>
              </a:spcBef>
              <a:spcAft>
                <a:spcPts val="0"/>
              </a:spcAft>
              <a:buFont typeface="Symbol"/>
              <a:buChar char="·"/>
            </a:pPr>
            <a:r>
              <a:rPr lang="en-US" sz="2200" spc="-40">
                <a:solidFill>
                  <a:srgbClr val="00366C"/>
                </a:solidFill>
                <a:latin typeface="Calibri" panose="02020603050405020304" pitchFamily="2"/>
              </a:rPr>
              <a:t>Rapid rehousing with case management </a:t>
            </a:r>
          </a:p>
          <a:p>
            <a:pPr marL="1051560" marR="0" indent="22860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en-US" sz="2200" spc="-45">
                <a:solidFill>
                  <a:srgbClr val="00366C"/>
                </a:solidFill>
                <a:latin typeface="Calibri" panose="02020603050405020304" pitchFamily="2"/>
              </a:rPr>
              <a:t>Positive youth development </a:t>
            </a:r>
          </a:p>
          <a:p>
            <a:pPr marL="1051560" marR="0" indent="228600" algn="l">
              <a:lnSpc>
                <a:spcPts val="2400"/>
              </a:lnSpc>
              <a:spcBef>
                <a:spcPts val="0"/>
              </a:spcBef>
              <a:spcAft>
                <a:spcPts val="2860"/>
              </a:spcAft>
              <a:buFont typeface="Symbol"/>
              <a:buChar char="·"/>
            </a:pPr>
            <a:r>
              <a:rPr lang="en-US" sz="2200" spc="-35">
                <a:solidFill>
                  <a:srgbClr val="00366C"/>
                </a:solidFill>
                <a:latin typeface="Calibri" panose="02020603050405020304" pitchFamily="2"/>
              </a:rPr>
              <a:t>Senior-focused services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267335" y="6415405"/>
            <a:ext cx="201930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4572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4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5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3554095" y="409575"/>
            <a:ext cx="5071745" cy="6584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1435" rIns="0" bIns="0" anchor="t">
            <a:normAutofit fontScale="90000"/>
          </a:bodyPr>
          <a:lstStyle/>
          <a:p>
            <a:pPr marL="0" marR="0" indent="0" algn="ctr">
              <a:lnSpc>
                <a:spcPts val="4700"/>
              </a:lnSpc>
              <a:spcAft>
                <a:spcPts val="0"/>
              </a:spcAft>
            </a:pPr>
            <a:r>
              <a:rPr lang="en-US" sz="4250" b="1" spc="155">
                <a:solidFill>
                  <a:srgbClr val="00366C"/>
                </a:solidFill>
                <a:latin typeface="Calibri" panose="02020603050405020304" pitchFamily="2"/>
              </a:rPr>
              <a:t>Tiered Grant Structure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2380615" y="1430655"/>
            <a:ext cx="5248275" cy="726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700"/>
              </a:lnSpc>
              <a:spcAft>
                <a:spcPts val="0"/>
              </a:spcAft>
            </a:pPr>
            <a:r>
              <a:rPr lang="en-US" sz="2400" b="1" spc="-20">
                <a:solidFill>
                  <a:srgbClr val="FFFFFF"/>
                </a:solidFill>
                <a:latin typeface="Arial" panose="02020603050405020304" pitchFamily="2"/>
              </a:rPr>
              <a:t>Tier 1: Program Performance Grants </a:t>
            </a:r>
          </a:p>
          <a:p>
            <a:pPr marL="0" marR="0" indent="0" algn="l">
              <a:lnSpc>
                <a:spcPts val="2200"/>
              </a:lnSpc>
              <a:spcBef>
                <a:spcPts val="745"/>
              </a:spcBef>
              <a:spcAft>
                <a:spcPts val="0"/>
              </a:spcAft>
            </a:pPr>
            <a:r>
              <a:rPr lang="en-US" sz="2000" b="1" i="1" spc="55">
                <a:solidFill>
                  <a:srgbClr val="FFFFFF"/>
                </a:solidFill>
                <a:latin typeface="Arial" panose="02020603050405020304" pitchFamily="2"/>
              </a:rPr>
              <a:t>Performance-based support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2380615" y="3018790"/>
            <a:ext cx="4617720" cy="726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700"/>
              </a:lnSpc>
              <a:spcAft>
                <a:spcPts val="0"/>
              </a:spcAft>
            </a:pPr>
            <a:r>
              <a:rPr lang="en-US" sz="2400" b="1" spc="-25">
                <a:solidFill>
                  <a:srgbClr val="FFFFFF"/>
                </a:solidFill>
                <a:latin typeface="Arial" panose="02020603050405020304" pitchFamily="2"/>
              </a:rPr>
              <a:t>Tier 2: Capacity Building Grants </a:t>
            </a:r>
          </a:p>
          <a:p>
            <a:pPr marL="0" marR="0" indent="0" algn="l">
              <a:lnSpc>
                <a:spcPts val="2200"/>
              </a:lnSpc>
              <a:spcBef>
                <a:spcPts val="745"/>
              </a:spcBef>
              <a:spcAft>
                <a:spcPts val="0"/>
              </a:spcAft>
            </a:pPr>
            <a:r>
              <a:rPr lang="en-US" sz="2000" b="1" i="1" spc="45">
                <a:solidFill>
                  <a:srgbClr val="FFFFFF"/>
                </a:solidFill>
                <a:latin typeface="Arial" panose="02020603050405020304" pitchFamily="2"/>
              </a:rPr>
              <a:t>Operational support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278130" y="6415405"/>
            <a:ext cx="187325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5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2380615" y="4606925"/>
            <a:ext cx="3249295" cy="726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700"/>
              </a:lnSpc>
              <a:spcAft>
                <a:spcPts val="0"/>
              </a:spcAft>
            </a:pPr>
            <a:r>
              <a:rPr lang="en-US" sz="2400" b="1" spc="-30">
                <a:solidFill>
                  <a:srgbClr val="FFFFFF"/>
                </a:solidFill>
                <a:latin typeface="Arial" panose="02020603050405020304" pitchFamily="2"/>
              </a:rPr>
              <a:t>Tier 3: Start-Up Grants </a:t>
            </a:r>
          </a:p>
          <a:p>
            <a:pPr marL="0" marR="0" indent="0" algn="l">
              <a:lnSpc>
                <a:spcPts val="2300"/>
              </a:lnSpc>
              <a:spcBef>
                <a:spcPts val="745"/>
              </a:spcBef>
              <a:spcAft>
                <a:spcPts val="0"/>
              </a:spcAft>
            </a:pPr>
            <a:r>
              <a:rPr lang="en-US" sz="2000" b="1" i="1" spc="45">
                <a:solidFill>
                  <a:srgbClr val="FFFFFF"/>
                </a:solidFill>
                <a:latin typeface="Arial" panose="02020603050405020304" pitchFamily="2"/>
              </a:rPr>
              <a:t>Operational support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6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457200"/>
            <a:ext cx="12192000" cy="14509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785" rIns="0" bIns="0" anchor="t"/>
          <a:lstStyle/>
          <a:p>
            <a:pPr marL="0" marR="0" indent="0" algn="ctr">
              <a:lnSpc>
                <a:spcPts val="4500"/>
              </a:lnSpc>
              <a:spcAft>
                <a:spcPts val="0"/>
              </a:spcAft>
            </a:pPr>
            <a:r>
              <a:rPr lang="en-US" sz="4300" spc="25">
                <a:solidFill>
                  <a:srgbClr val="00366C"/>
                </a:solidFill>
                <a:latin typeface="Calibri" panose="02020603050405020304" pitchFamily="2"/>
              </a:rPr>
              <a:t>Tier 1: Program Performance Grants </a:t>
            </a:r>
          </a:p>
          <a:p>
            <a:pPr marL="0" marR="0" indent="0" algn="ctr">
              <a:lnSpc>
                <a:spcPts val="2800"/>
              </a:lnSpc>
              <a:spcBef>
                <a:spcPts val="305"/>
              </a:spcBef>
              <a:spcAft>
                <a:spcPts val="3310"/>
              </a:spcAft>
            </a:pPr>
            <a:r>
              <a:rPr lang="en-US" sz="2750" i="1" spc="0">
                <a:solidFill>
                  <a:srgbClr val="00366C"/>
                </a:solidFill>
                <a:latin typeface="Calibri" panose="02020603050405020304" pitchFamily="2"/>
              </a:rPr>
              <a:t>Organizations &gt;$250,000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273050" y="6415405"/>
            <a:ext cx="194310" cy="1441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100"/>
              </a:lnSpc>
              <a:spcAft>
                <a:spcPts val="0"/>
              </a:spcAft>
            </a:pPr>
            <a:r>
              <a:rPr lang="en-US" sz="1200" spc="0">
                <a:solidFill>
                  <a:srgbClr val="8990A1"/>
                </a:solidFill>
                <a:latin typeface="Arial" panose="02020603050405020304" pitchFamily="2"/>
              </a:rPr>
              <a:t>6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7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2557145" y="470535"/>
            <a:ext cx="7062470" cy="10229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3340" rIns="0" bIns="0" anchor="t"/>
          <a:lstStyle/>
          <a:p>
            <a:pPr marL="0" marR="0" indent="0" algn="ctr">
              <a:lnSpc>
                <a:spcPts val="4500"/>
              </a:lnSpc>
              <a:spcAft>
                <a:spcPts val="0"/>
              </a:spcAft>
            </a:pPr>
            <a:r>
              <a:rPr lang="en-US" sz="4300" spc="10">
                <a:solidFill>
                  <a:srgbClr val="00366C"/>
                </a:solidFill>
                <a:latin typeface="Calibri" panose="02020603050405020304" pitchFamily="2"/>
              </a:rPr>
              <a:t>Tier 2: Capacity Building Grants </a:t>
            </a:r>
          </a:p>
          <a:p>
            <a:pPr marL="0" marR="0" indent="0" algn="ctr">
              <a:lnSpc>
                <a:spcPts val="2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2750" i="1" spc="0">
                <a:solidFill>
                  <a:srgbClr val="00366C"/>
                </a:solidFill>
                <a:latin typeface="Calibri" panose="02020603050405020304" pitchFamily="2"/>
              </a:rPr>
              <a:t>Organizations $50,001 - $249,999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767840" y="2242185"/>
            <a:ext cx="5748655" cy="342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0">
                <a:solidFill>
                  <a:srgbClr val="FFFFFF"/>
                </a:solidFill>
                <a:latin typeface="Calibri" panose="02020603050405020304" pitchFamily="2"/>
              </a:rPr>
              <a:t>Nonprofits that require capacity building funds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764665" y="3156585"/>
            <a:ext cx="9482455" cy="342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0">
                <a:solidFill>
                  <a:srgbClr val="FFFFFF"/>
                </a:solidFill>
                <a:latin typeface="Calibri" panose="02020603050405020304" pitchFamily="2"/>
              </a:rPr>
              <a:t>Minimum grant of $15K or max grant of 25% of operational funding, per year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752600" y="4080510"/>
            <a:ext cx="6705600" cy="342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0">
                <a:solidFill>
                  <a:srgbClr val="FFFFFF"/>
                </a:solidFill>
                <a:latin typeface="Calibri" panose="02020603050405020304" pitchFamily="2"/>
              </a:rPr>
              <a:t>Operational support with organizational health targets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1764665" y="4939665"/>
            <a:ext cx="3965575" cy="3378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-20">
                <a:solidFill>
                  <a:srgbClr val="FFFFFF"/>
                </a:solidFill>
                <a:latin typeface="Calibri" panose="02020603050405020304" pitchFamily="2"/>
              </a:rPr>
              <a:t>Reimbursement-based structure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278130" y="6415405"/>
            <a:ext cx="187325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7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8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3486785" y="457200"/>
            <a:ext cx="5092700" cy="11766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5405" rIns="0" bIns="0" anchor="t"/>
          <a:lstStyle/>
          <a:p>
            <a:pPr marL="0" marR="0" indent="0" algn="ctr">
              <a:lnSpc>
                <a:spcPts val="4500"/>
              </a:lnSpc>
              <a:spcAft>
                <a:spcPts val="0"/>
              </a:spcAft>
            </a:pPr>
            <a:r>
              <a:rPr lang="en-US" sz="4350" spc="-10">
                <a:solidFill>
                  <a:srgbClr val="00366C"/>
                </a:solidFill>
                <a:latin typeface="Calibri" panose="02020603050405020304" pitchFamily="2"/>
              </a:rPr>
              <a:t>Tier 3: Start-Up Grants </a:t>
            </a:r>
          </a:p>
          <a:p>
            <a:pPr marL="0" marR="0" indent="0" algn="ctr">
              <a:lnSpc>
                <a:spcPts val="2800"/>
              </a:lnSpc>
              <a:spcBef>
                <a:spcPts val="305"/>
              </a:spcBef>
              <a:spcAft>
                <a:spcPts val="1080"/>
              </a:spcAft>
            </a:pPr>
            <a:r>
              <a:rPr lang="en-US" sz="2750" i="1" spc="0">
                <a:solidFill>
                  <a:srgbClr val="00366C"/>
                </a:solidFill>
                <a:latin typeface="Calibri" panose="02020603050405020304" pitchFamily="2"/>
              </a:rPr>
              <a:t>Organizations &lt;$50,000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615440" y="1633855"/>
            <a:ext cx="10387330" cy="65849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1925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440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Those with 501c3 status eligible for grants in years 1, 2, and 3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1615440" y="2362200"/>
            <a:ext cx="10387330" cy="65849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1925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465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Those seeking 501c3 status receive TA in year 1; eligible for grants years 2 and 3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1615440" y="3100070"/>
            <a:ext cx="10387330" cy="657860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4465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390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Opportunity for application feedback before final due date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1615440" y="3831590"/>
            <a:ext cx="10387330" cy="657860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1290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415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Cap funding at $10K per organization, per year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1615440" y="4559935"/>
            <a:ext cx="10387330" cy="65849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4465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415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Operational support with organizational health targets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1615440" y="5312410"/>
            <a:ext cx="10387330" cy="65849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5100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390"/>
              </a:spcAft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Provide funding upfront to begin programming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0"/>
          </p:nvPr>
        </p:nvSpPr>
        <p:spPr>
          <a:xfrm>
            <a:off x="278130" y="6421120"/>
            <a:ext cx="187325" cy="1384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100"/>
              </a:lnSpc>
              <a:spcAft>
                <a:spcPts val="0"/>
              </a:spcAft>
            </a:pPr>
            <a:r>
              <a:rPr lang="en-US" sz="1200" spc="0">
                <a:solidFill>
                  <a:srgbClr val="8990A1"/>
                </a:solidFill>
                <a:latin typeface="Arial" panose="02020603050405020304" pitchFamily="2"/>
              </a:rPr>
              <a:t>8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9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660400"/>
            <a:ext cx="10579100" cy="1869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/>
          <a:lstStyle/>
          <a:p>
            <a:pPr marL="0" marR="0" indent="0" algn="ctr">
              <a:lnSpc>
                <a:spcPts val="4500"/>
              </a:lnSpc>
              <a:spcAft>
                <a:spcPts val="9765"/>
              </a:spcAft>
            </a:pPr>
            <a:r>
              <a:rPr lang="en-US" sz="4300" spc="25">
                <a:solidFill>
                  <a:srgbClr val="00366C"/>
                </a:solidFill>
                <a:latin typeface="Calibri" panose="02020603050405020304" pitchFamily="2"/>
              </a:rPr>
              <a:t>Application, Review Process, and Award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3048000" y="2740025"/>
            <a:ext cx="1819910" cy="1856105"/>
          </a:xfrm>
          <a:prstGeom prst="rect">
            <a:avLst/>
          </a:prstGeom>
          <a:solidFill>
            <a:srgbClr val="E7E6E6"/>
          </a:solidFill>
          <a:ln w="8890" cmpd="sng">
            <a:solidFill>
              <a:srgbClr val="42639F"/>
            </a:solidFill>
            <a:prstDash val="solid"/>
          </a:ln>
        </p:spPr>
        <p:txBody>
          <a:bodyPr vert="horz" lIns="0" tIns="253365" rIns="0" bIns="0" anchor="t"/>
          <a:lstStyle/>
          <a:p>
            <a:pPr marL="22860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000" spc="-10">
                <a:solidFill>
                  <a:srgbClr val="00366C"/>
                </a:solidFill>
                <a:latin typeface="Calibri" panose="02020603050405020304" pitchFamily="2"/>
              </a:rPr>
              <a:t>Application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15">
                <a:solidFill>
                  <a:srgbClr val="00366C"/>
                </a:solidFill>
                <a:latin typeface="Calibri" panose="02020603050405020304" pitchFamily="2"/>
              </a:rPr>
              <a:t>deadline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10">
                <a:solidFill>
                  <a:srgbClr val="00366C"/>
                </a:solidFill>
                <a:latin typeface="Calibri" panose="02020603050405020304" pitchFamily="2"/>
              </a:rPr>
              <a:t>(assist Tier 3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3790"/>
              </a:spcAft>
            </a:pPr>
            <a:r>
              <a:rPr lang="en-US" sz="2000" spc="-20">
                <a:solidFill>
                  <a:srgbClr val="00366C"/>
                </a:solidFill>
                <a:latin typeface="Calibri" panose="02020603050405020304" pitchFamily="2"/>
              </a:rPr>
              <a:t>if needed)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5218430" y="2529840"/>
            <a:ext cx="1874520" cy="2066290"/>
          </a:xfrm>
          <a:prstGeom prst="rect">
            <a:avLst/>
          </a:prstGeom>
          <a:solidFill>
            <a:srgbClr val="E7E6E6"/>
          </a:solidFill>
          <a:ln w="8890" cmpd="sng">
            <a:solidFill>
              <a:srgbClr val="42639F"/>
            </a:solidFill>
            <a:prstDash val="solid"/>
          </a:ln>
        </p:spPr>
        <p:txBody>
          <a:bodyPr vert="horz" lIns="0" tIns="591820" rIns="0" bIns="0" anchor="t"/>
          <a:lstStyle/>
          <a:p>
            <a:pPr marL="27432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000" spc="-30">
                <a:solidFill>
                  <a:srgbClr val="00366C"/>
                </a:solidFill>
                <a:latin typeface="Calibri" panose="02020603050405020304" pitchFamily="2"/>
              </a:rPr>
              <a:t>Committee </a:t>
            </a:r>
          </a:p>
          <a:p>
            <a:pPr marL="27432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35">
                <a:solidFill>
                  <a:srgbClr val="00366C"/>
                </a:solidFill>
                <a:latin typeface="Calibri" panose="02020603050405020304" pitchFamily="2"/>
              </a:rPr>
              <a:t>review and </a:t>
            </a:r>
          </a:p>
          <a:p>
            <a:pPr marL="274320" marR="0" indent="0" algn="l">
              <a:lnSpc>
                <a:spcPts val="2200"/>
              </a:lnSpc>
              <a:spcBef>
                <a:spcPts val="0"/>
              </a:spcBef>
              <a:spcAft>
                <a:spcPts val="4940"/>
              </a:spcAft>
            </a:pPr>
            <a:r>
              <a:rPr lang="en-US" sz="2000" spc="-15">
                <a:solidFill>
                  <a:srgbClr val="00366C"/>
                </a:solidFill>
                <a:latin typeface="Calibri" panose="02020603050405020304" pitchFamily="2"/>
              </a:rPr>
              <a:t>final decisions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7452360" y="2685415"/>
            <a:ext cx="1965960" cy="1917065"/>
          </a:xfrm>
          <a:prstGeom prst="rect">
            <a:avLst/>
          </a:prstGeom>
          <a:solidFill>
            <a:srgbClr val="E7E6E6"/>
          </a:solidFill>
          <a:ln w="8890" cmpd="sng">
            <a:solidFill>
              <a:srgbClr val="42639F"/>
            </a:solidFill>
            <a:prstDash val="solid"/>
          </a:ln>
        </p:spPr>
        <p:txBody>
          <a:bodyPr vert="horz" lIns="0" tIns="304800" rIns="0" bIns="0" anchor="t"/>
          <a:lstStyle/>
          <a:p>
            <a:pPr marL="22860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000" spc="-10">
                <a:solidFill>
                  <a:srgbClr val="00366C"/>
                </a:solidFill>
                <a:latin typeface="Calibri" panose="02020603050405020304" pitchFamily="2"/>
              </a:rPr>
              <a:t>Update public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15">
                <a:solidFill>
                  <a:srgbClr val="00366C"/>
                </a:solidFill>
                <a:latin typeface="Calibri" panose="02020603050405020304" pitchFamily="2"/>
              </a:rPr>
              <a:t>dashboard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15">
                <a:solidFill>
                  <a:srgbClr val="00366C"/>
                </a:solidFill>
                <a:latin typeface="Calibri" panose="02020603050405020304" pitchFamily="2"/>
              </a:rPr>
              <a:t>with award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3885"/>
              </a:spcAft>
            </a:pPr>
            <a:r>
              <a:rPr lang="en-US" sz="2000" spc="-20">
                <a:solidFill>
                  <a:srgbClr val="00366C"/>
                </a:solidFill>
                <a:latin typeface="Calibri" panose="02020603050405020304" pitchFamily="2"/>
              </a:rPr>
              <a:t>information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idx="10"/>
          </p:nvPr>
        </p:nvSpPr>
        <p:spPr>
          <a:xfrm>
            <a:off x="2240280" y="5005070"/>
            <a:ext cx="7659370" cy="6273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2000"/>
              </a:lnSpc>
              <a:spcAft>
                <a:spcPts val="0"/>
              </a:spcAft>
            </a:pPr>
            <a:r>
              <a:rPr lang="en-US" sz="2000" spc="0">
                <a:solidFill>
                  <a:srgbClr val="00366C"/>
                </a:solidFill>
                <a:latin typeface="Calibri" panose="02020603050405020304" pitchFamily="2"/>
              </a:rPr>
              <a:t>All applications entered into online application portal for administrative </a:t>
            </a:r>
          </a:p>
          <a:p>
            <a:pPr marL="0" marR="0" indent="0" algn="ctr">
              <a:lnSpc>
                <a:spcPts val="2200"/>
              </a:lnSpc>
              <a:spcBef>
                <a:spcPts val="240"/>
              </a:spcBef>
              <a:spcAft>
                <a:spcPts val="505"/>
              </a:spcAft>
            </a:pPr>
            <a:r>
              <a:rPr lang="en-US" sz="2000" spc="0">
                <a:solidFill>
                  <a:srgbClr val="00366C"/>
                </a:solidFill>
                <a:latin typeface="Calibri" panose="02020603050405020304" pitchFamily="2"/>
              </a:rPr>
              <a:t>ease and continuity of grants management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idx="10"/>
          </p:nvPr>
        </p:nvSpPr>
        <p:spPr>
          <a:xfrm>
            <a:off x="278130" y="6421120"/>
            <a:ext cx="187325" cy="1682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990A1"/>
                </a:solidFill>
                <a:latin typeface="Arial" panose="02020603050405020304" pitchFamily="2"/>
              </a:rPr>
              <a:t>9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Relationship Id="rId6" Type="http://schemas.openxmlformats.org/officeDocument/2006/relationships/hyperlink" Target="mailto:Dana.Vaughan@norfolk.gov" TargetMode="External"/><Relationship Id="rId5" Type="http://schemas.openxmlformats.org/officeDocument/2006/relationships/hyperlink" Target="mailto:Michael.wasserberg@norfolk.gov" TargetMode="External"/><Relationship Id="rId4" Type="http://schemas.openxmlformats.org/officeDocument/2006/relationships/hyperlink" Target="mailto:Danique.woodhouse@norfolk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4.jpg"/><Relationship Id="rId7" Type="http://schemas.openxmlformats.org/officeDocument/2006/relationships/image" Target="../media/image3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4191000" y="341630"/>
            <a:ext cx="3831590" cy="75247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5407025"/>
            <a:ext cx="12192000" cy="145097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2103120"/>
            <a:ext cx="12192000" cy="1435608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495" rIns="0" bIns="0" anchor="t"/>
          <a:lstStyle/>
          <a:p>
            <a:pPr marL="0" marR="0" indent="0" algn="ctr">
              <a:lnSpc>
                <a:spcPts val="4300"/>
              </a:lnSpc>
              <a:spcAft>
                <a:spcPts val="0"/>
              </a:spcAft>
            </a:pPr>
            <a:r>
              <a:rPr lang="en-US" sz="4000" b="1" spc="0" dirty="0">
                <a:solidFill>
                  <a:srgbClr val="00366C"/>
                </a:solidFill>
                <a:latin typeface="Arial" panose="02020603050405020304" pitchFamily="2"/>
              </a:rPr>
              <a:t>Program for Improving </a:t>
            </a:r>
            <a:br>
              <a:rPr b="1" dirty="0"/>
            </a:br>
            <a:r>
              <a:rPr lang="en-US" sz="4000" b="1" spc="0" dirty="0">
                <a:solidFill>
                  <a:srgbClr val="00366C"/>
                </a:solidFill>
                <a:latin typeface="Arial" panose="02020603050405020304" pitchFamily="2"/>
              </a:rPr>
              <a:t>Capacity and Capability (PICC)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3225800"/>
            <a:ext cx="12192000" cy="21069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2800"/>
              </a:lnSpc>
              <a:spcAft>
                <a:spcPts val="0"/>
              </a:spcAft>
            </a:pPr>
            <a:r>
              <a:rPr lang="en-US" sz="2900" b="1" spc="-15" dirty="0">
                <a:solidFill>
                  <a:srgbClr val="00366C"/>
                </a:solidFill>
                <a:latin typeface="Calibri" panose="02020603050405020304" pitchFamily="2"/>
              </a:rPr>
              <a:t>Nonprofit Assistance </a:t>
            </a:r>
          </a:p>
          <a:p>
            <a:pPr marL="0" marR="0" indent="0" algn="ctr">
              <a:lnSpc>
                <a:spcPts val="2400"/>
              </a:lnSpc>
              <a:spcBef>
                <a:spcPts val="3265"/>
              </a:spcBef>
              <a:spcAft>
                <a:spcPts val="8085"/>
              </a:spcAft>
            </a:pPr>
            <a:r>
              <a:rPr lang="en-US" sz="2350" b="1" spc="10" dirty="0">
                <a:solidFill>
                  <a:srgbClr val="00366C"/>
                </a:solidFill>
                <a:latin typeface="Calibri" panose="02020603050405020304" pitchFamily="2"/>
              </a:rPr>
              <a:t>Made possible by State and Local Fiscal Recovery Funds (SLFRF)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" y="3916680"/>
            <a:ext cx="12176760" cy="2941320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15240" y="571500"/>
            <a:ext cx="12176760" cy="7289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9055" rIns="0" bIns="0" anchor="t"/>
          <a:lstStyle/>
          <a:p>
            <a:pPr marL="0" marR="0" indent="0" algn="ctr">
              <a:lnSpc>
                <a:spcPts val="4500"/>
              </a:lnSpc>
              <a:spcAft>
                <a:spcPts val="790"/>
              </a:spcAft>
            </a:pPr>
            <a:r>
              <a:rPr lang="en-US" sz="4300" b="1" spc="25" dirty="0">
                <a:solidFill>
                  <a:srgbClr val="01366C"/>
                </a:solidFill>
                <a:latin typeface="Calibri" panose="02020603050405020304" pitchFamily="2"/>
              </a:rPr>
              <a:t>Application, Review Process, and Award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15240" y="1300480"/>
            <a:ext cx="12176760" cy="26162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61925" rIns="0" bIns="0" anchor="t"/>
          <a:lstStyle/>
          <a:p>
            <a:pPr marL="914400" marR="0" indent="274320" algn="l">
              <a:lnSpc>
                <a:spcPts val="3400"/>
              </a:lnSpc>
              <a:spcAft>
                <a:spcPts val="0"/>
              </a:spcAft>
              <a:buFont typeface="Symbol"/>
              <a:buChar char="·"/>
            </a:pPr>
            <a:r>
              <a:rPr lang="en-US" sz="2800" spc="-10">
                <a:solidFill>
                  <a:srgbClr val="01366C"/>
                </a:solidFill>
                <a:latin typeface="Calibri" panose="02020603050405020304" pitchFamily="2"/>
              </a:rPr>
              <a:t>Internal staff will score in parallel to a community review team </a:t>
            </a:r>
          </a:p>
          <a:p>
            <a:pPr marL="914400" marR="0" indent="274320" algn="l">
              <a:lnSpc>
                <a:spcPts val="3400"/>
              </a:lnSpc>
              <a:spcBef>
                <a:spcPts val="1000"/>
              </a:spcBef>
              <a:spcAft>
                <a:spcPts val="0"/>
              </a:spcAft>
              <a:buFont typeface="Symbol"/>
              <a:buChar char="·"/>
            </a:pPr>
            <a:r>
              <a:rPr lang="en-US" sz="2800" spc="-5">
                <a:solidFill>
                  <a:srgbClr val="01366C"/>
                </a:solidFill>
                <a:latin typeface="Calibri" panose="02020603050405020304" pitchFamily="2"/>
              </a:rPr>
              <a:t>Both review teams will be selected in a manner that ensures diverse, </a:t>
            </a:r>
          </a:p>
          <a:p>
            <a:pPr marL="1188720" marR="0" indent="0" algn="l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spc="-10">
                <a:solidFill>
                  <a:srgbClr val="01366C"/>
                </a:solidFill>
                <a:latin typeface="Calibri" panose="02020603050405020304" pitchFamily="2"/>
              </a:rPr>
              <a:t>equitable, and inclusive award decisions </a:t>
            </a:r>
          </a:p>
          <a:p>
            <a:pPr marL="914400" marR="0" indent="274320" algn="l">
              <a:lnSpc>
                <a:spcPts val="3400"/>
              </a:lnSpc>
              <a:spcBef>
                <a:spcPts val="975"/>
              </a:spcBef>
              <a:spcAft>
                <a:spcPts val="0"/>
              </a:spcAft>
              <a:buFont typeface="Symbol"/>
              <a:buChar char="·"/>
            </a:pPr>
            <a:r>
              <a:rPr lang="en-US" sz="2800" spc="-10">
                <a:solidFill>
                  <a:srgbClr val="01366C"/>
                </a:solidFill>
                <a:latin typeface="Calibri" panose="02020603050405020304" pitchFamily="2"/>
              </a:rPr>
              <a:t>Representatives of current Norfolk boards and commissions will </a:t>
            </a:r>
          </a:p>
          <a:p>
            <a:pPr marL="1188720" marR="0" indent="0" algn="l">
              <a:lnSpc>
                <a:spcPts val="3400"/>
              </a:lnSpc>
              <a:spcBef>
                <a:spcPts val="10"/>
              </a:spcBef>
              <a:spcAft>
                <a:spcPts val="475"/>
              </a:spcAft>
            </a:pPr>
            <a:r>
              <a:rPr lang="en-US" sz="2800" spc="-15">
                <a:solidFill>
                  <a:srgbClr val="01366C"/>
                </a:solidFill>
                <a:latin typeface="Calibri" panose="02020603050405020304" pitchFamily="2"/>
              </a:rPr>
              <a:t>compose the community review team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3462655" y="5196840"/>
            <a:ext cx="5650865" cy="2552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2000"/>
              </a:lnSpc>
              <a:spcAft>
                <a:spcPts val="0"/>
              </a:spcAft>
              <a:tabLst>
                <a:tab pos="5669280" algn="r"/>
              </a:tabLst>
            </a:pPr>
            <a:r>
              <a:rPr lang="en-US" sz="1800" b="1" spc="0">
                <a:solidFill>
                  <a:srgbClr val="01366C"/>
                </a:solidFill>
                <a:latin typeface="Arial" panose="02020603050405020304" pitchFamily="2"/>
              </a:rPr>
              <a:t>STAFF</a:t>
            </a:r>
            <a:r>
              <a:rPr lang="en-US" sz="100" b="1" spc="0">
                <a:solidFill>
                  <a:srgbClr val="FFFFFF"/>
                </a:solidFill>
                <a:latin typeface="Arial" panose="02020603050405020304" pitchFamily="2"/>
              </a:rPr>
              <a:t> </a:t>
            </a: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COMMUNITY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281305" y="6415405"/>
            <a:ext cx="275590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9096A9"/>
                </a:solidFill>
                <a:latin typeface="Arial" panose="02020603050405020304" pitchFamily="2"/>
              </a:rPr>
              <a:t>10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8997950" y="6614160"/>
            <a:ext cx="3194050" cy="24384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5641975"/>
            <a:ext cx="8485505" cy="1216025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1454150" y="21843"/>
            <a:ext cx="9283700" cy="11614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985" rIns="0" bIns="0" anchor="t">
            <a:normAutofit fontScale="95000"/>
          </a:bodyPr>
          <a:lstStyle/>
          <a:p>
            <a:pPr marL="0" marR="0" indent="0" algn="ctr">
              <a:lnSpc>
                <a:spcPts val="5000"/>
              </a:lnSpc>
              <a:spcAft>
                <a:spcPts val="4070"/>
              </a:spcAft>
            </a:pPr>
            <a:r>
              <a:rPr lang="en-US" sz="4400" b="1" spc="65" dirty="0">
                <a:solidFill>
                  <a:srgbClr val="00366C"/>
                </a:solidFill>
                <a:latin typeface="Arial" panose="02020603050405020304" pitchFamily="2"/>
              </a:rPr>
              <a:t>Contact Us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0" y="1068326"/>
            <a:ext cx="12192000" cy="4299583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32500" lnSpcReduction="20000"/>
          </a:bodyPr>
          <a:lstStyle/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</a:rPr>
              <a:t>Interested individuals and organizations may contact: </a:t>
            </a: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endParaRPr lang="en-US" sz="64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</a:rPr>
              <a:t>Danique Woodhouse</a:t>
            </a: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</a:rPr>
              <a:t>Management Analyst II</a:t>
            </a: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  <a:hlinkClick r:id="rId4"/>
              </a:rPr>
              <a:t>Danique.woodhouse@norfolk.gov</a:t>
            </a: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</a:rPr>
              <a:t> </a:t>
            </a: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endParaRPr lang="en-US" sz="64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</a:rPr>
              <a:t>Michael Wasserberg</a:t>
            </a: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</a:rPr>
              <a:t>Management Services Administrator</a:t>
            </a: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  <a:hlinkClick r:id="rId5"/>
              </a:rPr>
              <a:t>Michael.wasserberg@norfolk.gov</a:t>
            </a:r>
            <a:endParaRPr lang="en-US" sz="64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endParaRPr lang="en-US" sz="64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</a:rPr>
              <a:t>Dana J. Vaughan</a:t>
            </a: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</a:rPr>
              <a:t>Business Manager </a:t>
            </a: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r>
              <a:rPr lang="en-US" sz="6400" spc="-5" dirty="0">
                <a:solidFill>
                  <a:srgbClr val="00366C"/>
                </a:solidFill>
                <a:latin typeface="Arial" panose="02020603050405020304" pitchFamily="2"/>
                <a:hlinkClick r:id="rId6"/>
              </a:rPr>
              <a:t>Dana.Vaughan@norfolk.gov</a:t>
            </a:r>
            <a:endParaRPr lang="en-US" sz="64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ct val="120000"/>
              </a:lnSpc>
              <a:spcAft>
                <a:spcPts val="0"/>
              </a:spcAft>
            </a:pPr>
            <a:endParaRPr lang="en-US" sz="64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ts val="3200"/>
              </a:lnSpc>
              <a:spcAft>
                <a:spcPts val="0"/>
              </a:spcAft>
            </a:pPr>
            <a:endParaRPr lang="en-US" sz="28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ts val="3200"/>
              </a:lnSpc>
              <a:spcAft>
                <a:spcPts val="0"/>
              </a:spcAft>
            </a:pPr>
            <a:endParaRPr lang="en-US" sz="28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ts val="3200"/>
              </a:lnSpc>
              <a:spcAft>
                <a:spcPts val="0"/>
              </a:spcAft>
            </a:pPr>
            <a:endParaRPr lang="en-US" sz="2800" spc="-5" dirty="0">
              <a:solidFill>
                <a:srgbClr val="00366C"/>
              </a:solidFill>
              <a:latin typeface="Arial" panose="02020603050405020304" pitchFamily="2"/>
            </a:endParaRPr>
          </a:p>
          <a:p>
            <a:pPr marL="0" marR="0" indent="0" algn="ctr">
              <a:lnSpc>
                <a:spcPts val="2400"/>
              </a:lnSpc>
              <a:spcBef>
                <a:spcPts val="1180"/>
              </a:spcBef>
              <a:spcAft>
                <a:spcPts val="20"/>
              </a:spcAft>
            </a:pPr>
            <a:endParaRPr lang="en-US" sz="100" i="1" spc="0" dirty="0">
              <a:solidFill>
                <a:srgbClr val="00366C"/>
              </a:solidFill>
              <a:latin typeface="Calibri" panose="02020603050405020304" pitchFamily="2"/>
            </a:endParaRPr>
          </a:p>
          <a:p>
            <a:pPr marL="0" marR="0" indent="0" algn="ctr">
              <a:lnSpc>
                <a:spcPts val="2400"/>
              </a:lnSpc>
              <a:spcBef>
                <a:spcPts val="1180"/>
              </a:spcBef>
              <a:spcAft>
                <a:spcPts val="20"/>
              </a:spcAft>
            </a:pPr>
            <a:endParaRPr lang="en-US" sz="100" i="1" spc="0" dirty="0">
              <a:solidFill>
                <a:srgbClr val="00366C"/>
              </a:solidFill>
              <a:latin typeface="Calibri" panose="02020603050405020304" pitchFamily="2"/>
            </a:endParaRPr>
          </a:p>
          <a:p>
            <a:pPr marL="0" marR="0" indent="0" algn="ctr">
              <a:lnSpc>
                <a:spcPts val="2400"/>
              </a:lnSpc>
              <a:spcBef>
                <a:spcPts val="1180"/>
              </a:spcBef>
              <a:spcAft>
                <a:spcPts val="20"/>
              </a:spcAft>
            </a:pPr>
            <a:endParaRPr lang="en-US" sz="100" i="1" dirty="0">
              <a:solidFill>
                <a:srgbClr val="00366C"/>
              </a:solidFill>
              <a:latin typeface="Calibri" panose="02020603050405020304" pitchFamily="2"/>
            </a:endParaRPr>
          </a:p>
          <a:p>
            <a:pPr marL="0" marR="0" indent="0" algn="ctr">
              <a:lnSpc>
                <a:spcPts val="2400"/>
              </a:lnSpc>
              <a:spcBef>
                <a:spcPts val="1180"/>
              </a:spcBef>
              <a:spcAft>
                <a:spcPts val="20"/>
              </a:spcAft>
            </a:pPr>
            <a:endParaRPr lang="en-US" sz="100" i="1" spc="0" dirty="0">
              <a:solidFill>
                <a:srgbClr val="00366C"/>
              </a:solidFill>
              <a:latin typeface="Calibri" panose="02020603050405020304" pitchFamily="2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281305" y="6415405"/>
            <a:ext cx="241935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990A1"/>
                </a:solidFill>
                <a:latin typeface="Arial" panose="02020603050405020304" pitchFamily="2"/>
              </a:rPr>
              <a:t>11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8495030" y="6797040"/>
            <a:ext cx="500380" cy="0"/>
          </a:xfrm>
          <a:prstGeom prst="line">
            <a:avLst/>
          </a:prstGeom>
          <a:ln w="48895" cmpd="dbl">
            <a:solidFill>
              <a:srgbClr val="1E3373"/>
            </a:solidFill>
          </a:ln>
        </p:spPr>
      </p:cxnSp>
      <p:cxnSp>
        <p:nvCxnSpPr>
          <p:cNvPr id="10" name="Straight Connector 9"/>
          <p:cNvCxnSpPr/>
          <p:nvPr/>
        </p:nvCxnSpPr>
        <p:spPr>
          <a:xfrm>
            <a:off x="8485505" y="6797040"/>
            <a:ext cx="513080" cy="0"/>
          </a:xfrm>
          <a:prstGeom prst="line">
            <a:avLst/>
          </a:prstGeom>
          <a:ln w="24130" cmpd="dbl">
            <a:solidFill>
              <a:srgbClr val="253470"/>
            </a:solidFill>
          </a:ln>
        </p:spPr>
      </p:cxnSp>
      <p:cxnSp>
        <p:nvCxnSpPr>
          <p:cNvPr id="11" name="Straight Connector 10"/>
          <p:cNvCxnSpPr/>
          <p:nvPr/>
        </p:nvCxnSpPr>
        <p:spPr>
          <a:xfrm>
            <a:off x="8485505" y="6839585"/>
            <a:ext cx="513080" cy="0"/>
          </a:xfrm>
          <a:prstGeom prst="line">
            <a:avLst/>
          </a:prstGeom>
          <a:ln w="36830" cmpd="sng">
            <a:solidFill>
              <a:srgbClr val="23347D"/>
            </a:solidFill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9525" y="5806439"/>
            <a:ext cx="8485505" cy="1051561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3"/>
          <a:stretch>
            <a:fillRect/>
          </a:stretch>
        </p:blipFill>
        <p:spPr>
          <a:xfrm>
            <a:off x="8982710" y="6614160"/>
            <a:ext cx="3209290" cy="243840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79374"/>
            <a:ext cx="12192000" cy="807593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/>
          <a:lstStyle/>
          <a:p>
            <a:pPr marL="0" marR="0" indent="0" algn="ctr">
              <a:lnSpc>
                <a:spcPts val="4500"/>
              </a:lnSpc>
              <a:spcAft>
                <a:spcPts val="4075"/>
              </a:spcAft>
            </a:pPr>
            <a:r>
              <a:rPr lang="en-US" sz="4300" b="1" spc="0" dirty="0">
                <a:solidFill>
                  <a:srgbClr val="00366C"/>
                </a:solidFill>
                <a:latin typeface="Calibri" panose="02020603050405020304" pitchFamily="2"/>
              </a:rPr>
              <a:t>Nonprofit Assistance Budget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1414526" y="2164079"/>
            <a:ext cx="9107170" cy="450852"/>
          </a:xfrm>
          <a:prstGeom prst="rect">
            <a:avLst/>
          </a:prstGeom>
          <a:solidFill>
            <a:srgbClr val="ECECEC"/>
          </a:solidFill>
          <a:ln w="0" cmpd="sng">
            <a:noFill/>
            <a:prstDash val="solid"/>
          </a:ln>
        </p:spPr>
        <p:txBody>
          <a:bodyPr vert="horz" lIns="0" tIns="146050" rIns="0" bIns="0" anchor="t"/>
          <a:lstStyle/>
          <a:p>
            <a:pPr marL="0" marR="0" indent="0" algn="l">
              <a:lnSpc>
                <a:spcPts val="2500"/>
              </a:lnSpc>
              <a:spcAft>
                <a:spcPts val="0"/>
              </a:spcAft>
            </a:pPr>
            <a:r>
              <a:rPr lang="en-US" sz="2400" b="1" spc="-40" dirty="0">
                <a:solidFill>
                  <a:srgbClr val="00366C"/>
                </a:solidFill>
                <a:latin typeface="Calibri" panose="02020603050405020304" pitchFamily="2"/>
              </a:rPr>
              <a:t>Program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2331084"/>
            <a:ext cx="10515600" cy="2929891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640" rIns="0" bIns="0" anchor="t"/>
          <a:lstStyle/>
          <a:p>
            <a:pPr marL="1691640" marR="0" indent="0" algn="just">
              <a:lnSpc>
                <a:spcPts val="2600"/>
              </a:lnSpc>
              <a:spcAft>
                <a:spcPts val="0"/>
              </a:spcAft>
              <a:tabLst>
                <a:tab pos="8229600" algn="l"/>
                <a:tab pos="9326880" algn="dec"/>
              </a:tabLst>
            </a:pPr>
            <a:endParaRPr lang="en-US" sz="2350" spc="0" dirty="0">
              <a:solidFill>
                <a:srgbClr val="00366C"/>
              </a:solidFill>
              <a:latin typeface="Calibri" panose="02020603050405020304" pitchFamily="2"/>
            </a:endParaRPr>
          </a:p>
          <a:p>
            <a:pPr marL="1691640" marR="0" indent="0" algn="just">
              <a:lnSpc>
                <a:spcPts val="2600"/>
              </a:lnSpc>
              <a:spcAft>
                <a:spcPts val="0"/>
              </a:spcAft>
              <a:tabLst>
                <a:tab pos="8229600" algn="l"/>
                <a:tab pos="9326880" algn="dec"/>
              </a:tabLst>
            </a:pPr>
            <a:r>
              <a:rPr lang="en-US" sz="2350" spc="0" dirty="0">
                <a:solidFill>
                  <a:srgbClr val="00366C"/>
                </a:solidFill>
                <a:latin typeface="Calibri" panose="02020603050405020304" pitchFamily="2"/>
              </a:rPr>
              <a:t>Eviction Mitigation $ 800,000 </a:t>
            </a:r>
          </a:p>
          <a:p>
            <a:pPr marL="1691640" marR="0" indent="0" algn="just">
              <a:lnSpc>
                <a:spcPts val="2600"/>
              </a:lnSpc>
              <a:spcBef>
                <a:spcPts val="675"/>
              </a:spcBef>
              <a:spcAft>
                <a:spcPts val="0"/>
              </a:spcAft>
              <a:tabLst>
                <a:tab pos="9326880" algn="dec"/>
              </a:tabLst>
            </a:pPr>
            <a:r>
              <a:rPr lang="en-US" sz="2350" spc="0" dirty="0">
                <a:solidFill>
                  <a:srgbClr val="00366C"/>
                </a:solidFill>
                <a:latin typeface="Calibri" panose="02020603050405020304" pitchFamily="2"/>
              </a:rPr>
              <a:t>Diversity Equity and Inclusion Grants $ 1,200,000 </a:t>
            </a:r>
          </a:p>
          <a:p>
            <a:pPr marL="1691640" marR="0" indent="0" algn="just">
              <a:lnSpc>
                <a:spcPts val="2600"/>
              </a:lnSpc>
              <a:spcBef>
                <a:spcPts val="710"/>
              </a:spcBef>
              <a:spcAft>
                <a:spcPts val="0"/>
              </a:spcAft>
              <a:tabLst>
                <a:tab pos="9326880" algn="dec"/>
              </a:tabLst>
            </a:pPr>
            <a:r>
              <a:rPr lang="en-US" sz="2350" spc="0" dirty="0">
                <a:solidFill>
                  <a:srgbClr val="00366C"/>
                </a:solidFill>
                <a:latin typeface="Calibri" panose="02020603050405020304" pitchFamily="2"/>
              </a:rPr>
              <a:t>Business Assistance $ 2,000,000 </a:t>
            </a:r>
          </a:p>
          <a:p>
            <a:pPr marL="1691640" marR="0" indent="0" algn="just">
              <a:lnSpc>
                <a:spcPts val="2600"/>
              </a:lnSpc>
              <a:spcBef>
                <a:spcPts val="710"/>
              </a:spcBef>
              <a:spcAft>
                <a:spcPts val="0"/>
              </a:spcAft>
              <a:tabLst>
                <a:tab pos="9326880" algn="dec"/>
              </a:tabLst>
            </a:pPr>
            <a:r>
              <a:rPr lang="en-US" sz="2350" spc="0" dirty="0">
                <a:solidFill>
                  <a:srgbClr val="00366C"/>
                </a:solidFill>
                <a:latin typeface="Calibri" panose="02020603050405020304" pitchFamily="2"/>
              </a:rPr>
              <a:t>United Way ALICE program $ 1,500,000 </a:t>
            </a:r>
          </a:p>
          <a:p>
            <a:pPr marL="1691640" marR="0" indent="0" algn="just">
              <a:lnSpc>
                <a:spcPts val="2600"/>
              </a:lnSpc>
              <a:spcBef>
                <a:spcPts val="705"/>
              </a:spcBef>
              <a:spcAft>
                <a:spcPts val="315"/>
              </a:spcAft>
              <a:tabLst>
                <a:tab pos="9326880" algn="dec"/>
              </a:tabLst>
            </a:pPr>
            <a:r>
              <a:rPr lang="en-US" sz="2350" spc="0" dirty="0">
                <a:solidFill>
                  <a:srgbClr val="00366C"/>
                </a:solidFill>
                <a:latin typeface="Calibri" panose="02020603050405020304" pitchFamily="2"/>
              </a:rPr>
              <a:t>Norfolk Strong Workforce Initiative $ 1,500,000 </a:t>
            </a:r>
          </a:p>
          <a:p>
            <a:pPr marL="1691640" marR="0" indent="0" algn="just">
              <a:lnSpc>
                <a:spcPts val="2600"/>
              </a:lnSpc>
              <a:spcBef>
                <a:spcPts val="705"/>
              </a:spcBef>
              <a:spcAft>
                <a:spcPts val="315"/>
              </a:spcAft>
              <a:tabLst>
                <a:tab pos="9326880" algn="dec"/>
              </a:tabLst>
            </a:pPr>
            <a:r>
              <a:rPr lang="en-US" sz="2350" dirty="0">
                <a:solidFill>
                  <a:srgbClr val="00366C"/>
                </a:solidFill>
                <a:highlight>
                  <a:srgbClr val="FFFF00"/>
                </a:highlight>
                <a:latin typeface="Calibri" panose="02020603050405020304" pitchFamily="2"/>
              </a:rPr>
              <a:t>PICC Program (Replaces Human Services Grants $6,000,000</a:t>
            </a:r>
            <a:endParaRPr lang="en-US" sz="2350" spc="0" dirty="0">
              <a:solidFill>
                <a:srgbClr val="00366C"/>
              </a:solidFill>
              <a:highlight>
                <a:srgbClr val="FFFF00"/>
              </a:highlight>
              <a:latin typeface="Calibri" panose="02020603050405020304" pitchFamily="2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408430" y="5364479"/>
            <a:ext cx="9107170" cy="441960"/>
          </a:xfrm>
          <a:prstGeom prst="rect">
            <a:avLst/>
          </a:prstGeom>
          <a:solidFill>
            <a:srgbClr val="ECECEC"/>
          </a:solidFill>
          <a:ln w="0" cmpd="sng">
            <a:noFill/>
            <a:prstDash val="solid"/>
          </a:ln>
        </p:spPr>
        <p:txBody>
          <a:bodyPr vert="horz" lIns="0" tIns="112395" rIns="0" bIns="0" anchor="t"/>
          <a:lstStyle/>
          <a:p>
            <a:pPr marL="0" marR="0" indent="0" algn="l">
              <a:lnSpc>
                <a:spcPts val="2500"/>
              </a:lnSpc>
              <a:spcAft>
                <a:spcPts val="0"/>
              </a:spcAft>
              <a:tabLst>
                <a:tab pos="6812280" algn="l"/>
              </a:tabLst>
            </a:pPr>
            <a:r>
              <a:rPr lang="en-US" sz="2400" b="1" spc="0">
                <a:solidFill>
                  <a:srgbClr val="00366C"/>
                </a:solidFill>
                <a:latin typeface="Calibri" panose="02020603050405020304" pitchFamily="2"/>
              </a:rPr>
              <a:t>Total $ 13,000,000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273050" y="6415405"/>
            <a:ext cx="194310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2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8485505" y="6778625"/>
            <a:ext cx="400050" cy="0"/>
          </a:xfrm>
          <a:prstGeom prst="line">
            <a:avLst/>
          </a:prstGeom>
          <a:ln w="12065" cmpd="sng">
            <a:solidFill>
              <a:srgbClr val="E7E7EA"/>
            </a:solidFill>
          </a:ln>
        </p:spPr>
      </p:cxnSp>
      <p:cxnSp>
        <p:nvCxnSpPr>
          <p:cNvPr id="14" name="Straight Connector 13"/>
          <p:cNvCxnSpPr/>
          <p:nvPr/>
        </p:nvCxnSpPr>
        <p:spPr>
          <a:xfrm>
            <a:off x="8485505" y="6839585"/>
            <a:ext cx="497840" cy="0"/>
          </a:xfrm>
          <a:prstGeom prst="line">
            <a:avLst/>
          </a:prstGeom>
          <a:ln w="36830" cmpd="sng">
            <a:solidFill>
              <a:srgbClr val="23347D"/>
            </a:solidFill>
          </a:ln>
        </p:spPr>
      </p:cxnSp>
      <p:cxnSp>
        <p:nvCxnSpPr>
          <p:cNvPr id="15" name="Straight Connector 14"/>
          <p:cNvCxnSpPr/>
          <p:nvPr/>
        </p:nvCxnSpPr>
        <p:spPr>
          <a:xfrm>
            <a:off x="8485505" y="6797040"/>
            <a:ext cx="497840" cy="0"/>
          </a:xfrm>
          <a:prstGeom prst="line">
            <a:avLst/>
          </a:prstGeom>
          <a:ln w="24130" cmpd="dbl">
            <a:solidFill>
              <a:srgbClr val="253470"/>
            </a:solidFill>
          </a:ln>
        </p:spPr>
      </p:cxnSp>
      <p:cxnSp>
        <p:nvCxnSpPr>
          <p:cNvPr id="16" name="Straight Connector 15"/>
          <p:cNvCxnSpPr/>
          <p:nvPr/>
        </p:nvCxnSpPr>
        <p:spPr>
          <a:xfrm>
            <a:off x="8495030" y="6815455"/>
            <a:ext cx="488315" cy="0"/>
          </a:xfrm>
          <a:prstGeom prst="line">
            <a:avLst/>
          </a:prstGeom>
          <a:ln w="12065" cmpd="sng">
            <a:solidFill>
              <a:srgbClr val="1E3373"/>
            </a:solidFill>
          </a:ln>
        </p:spPr>
      </p:cxnSp>
      <p:cxnSp>
        <p:nvCxnSpPr>
          <p:cNvPr id="17" name="Straight Connector 16"/>
          <p:cNvCxnSpPr/>
          <p:nvPr/>
        </p:nvCxnSpPr>
        <p:spPr>
          <a:xfrm>
            <a:off x="1408430" y="2614678"/>
            <a:ext cx="9107170" cy="0"/>
          </a:xfrm>
          <a:prstGeom prst="line">
            <a:avLst/>
          </a:prstGeom>
          <a:ln w="12065" cmpd="sng">
            <a:solidFill>
              <a:srgbClr val="00366C"/>
            </a:solidFill>
          </a:ln>
        </p:spPr>
      </p:cxnSp>
      <p:cxnSp>
        <p:nvCxnSpPr>
          <p:cNvPr id="18" name="Straight Connector 17"/>
          <p:cNvCxnSpPr/>
          <p:nvPr/>
        </p:nvCxnSpPr>
        <p:spPr>
          <a:xfrm>
            <a:off x="1408430" y="2164079"/>
            <a:ext cx="9107170" cy="0"/>
          </a:xfrm>
          <a:prstGeom prst="line">
            <a:avLst/>
          </a:prstGeom>
          <a:ln w="12065" cmpd="sng">
            <a:solidFill>
              <a:srgbClr val="00366C"/>
            </a:solidFill>
          </a:ln>
        </p:spPr>
      </p:cxnSp>
      <p:cxnSp>
        <p:nvCxnSpPr>
          <p:cNvPr id="19" name="Straight Connector 18"/>
          <p:cNvCxnSpPr/>
          <p:nvPr/>
        </p:nvCxnSpPr>
        <p:spPr>
          <a:xfrm>
            <a:off x="1408430" y="5364479"/>
            <a:ext cx="9107170" cy="0"/>
          </a:xfrm>
          <a:prstGeom prst="line">
            <a:avLst/>
          </a:prstGeom>
          <a:ln w="12065" cmpd="sng">
            <a:solidFill>
              <a:srgbClr val="00366C"/>
            </a:solidFill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641975"/>
            <a:ext cx="8485505" cy="121602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8997950" y="6614160"/>
            <a:ext cx="3194050" cy="243840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660400"/>
            <a:ext cx="11544300" cy="49663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/>
          <a:lstStyle/>
          <a:p>
            <a:pPr marL="0" marR="0" indent="0" algn="ctr">
              <a:lnSpc>
                <a:spcPts val="4800"/>
              </a:lnSpc>
              <a:spcAft>
                <a:spcPts val="0"/>
              </a:spcAft>
            </a:pPr>
            <a:r>
              <a:rPr lang="en-US" sz="4300" b="1" spc="0" dirty="0">
                <a:solidFill>
                  <a:srgbClr val="00366C"/>
                </a:solidFill>
                <a:latin typeface="Calibri" panose="02020603050405020304" pitchFamily="2"/>
              </a:rPr>
              <a:t>Award Structure </a:t>
            </a:r>
          </a:p>
          <a:p>
            <a:pPr marL="640080" marR="0" indent="457200" algn="l">
              <a:lnSpc>
                <a:spcPts val="2900"/>
              </a:lnSpc>
              <a:spcBef>
                <a:spcPts val="2675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5" dirty="0">
                <a:solidFill>
                  <a:srgbClr val="00366C"/>
                </a:solidFill>
                <a:latin typeface="Calibri" panose="02020603050405020304" pitchFamily="2"/>
              </a:rPr>
              <a:t>Tiered to tailor grant to size, need, and capacity of organizations </a:t>
            </a:r>
          </a:p>
          <a:p>
            <a:pPr marL="640080" marR="0" indent="457200" algn="l">
              <a:lnSpc>
                <a:spcPts val="2900"/>
              </a:lnSpc>
              <a:spcBef>
                <a:spcPts val="2630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15" dirty="0">
                <a:solidFill>
                  <a:srgbClr val="00366C"/>
                </a:solidFill>
                <a:latin typeface="Calibri" panose="02020603050405020304" pitchFamily="2"/>
              </a:rPr>
              <a:t>Opportunity to support new organizations and expand grassroots initiatives </a:t>
            </a:r>
          </a:p>
          <a:p>
            <a:pPr marL="640080" marR="0" indent="457200" algn="l">
              <a:lnSpc>
                <a:spcPts val="2900"/>
              </a:lnSpc>
              <a:spcBef>
                <a:spcPts val="2650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5" dirty="0">
                <a:solidFill>
                  <a:srgbClr val="00366C"/>
                </a:solidFill>
                <a:latin typeface="Calibri" panose="02020603050405020304" pitchFamily="2"/>
              </a:rPr>
              <a:t>Focused on organizational health and nonprofit capacity </a:t>
            </a:r>
          </a:p>
          <a:p>
            <a:pPr marL="640080" marR="0" indent="457200" algn="l">
              <a:lnSpc>
                <a:spcPts val="2900"/>
              </a:lnSpc>
              <a:spcBef>
                <a:spcPts val="2650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5" dirty="0">
                <a:solidFill>
                  <a:srgbClr val="00366C"/>
                </a:solidFill>
                <a:latin typeface="Calibri" panose="02020603050405020304" pitchFamily="2"/>
              </a:rPr>
              <a:t>Access to technical assistance and mentorship/networking opportunities </a:t>
            </a:r>
          </a:p>
          <a:p>
            <a:pPr marL="640080" marR="0" indent="457200" algn="l">
              <a:lnSpc>
                <a:spcPts val="2900"/>
              </a:lnSpc>
              <a:spcBef>
                <a:spcPts val="2650"/>
              </a:spcBef>
              <a:spcAft>
                <a:spcPts val="0"/>
              </a:spcAft>
              <a:buFont typeface="Symbol"/>
              <a:buChar char="·"/>
            </a:pPr>
            <a:r>
              <a:rPr lang="en-US" sz="2700" spc="-5" dirty="0">
                <a:solidFill>
                  <a:srgbClr val="00366C"/>
                </a:solidFill>
                <a:latin typeface="Calibri" panose="02020603050405020304" pitchFamily="2"/>
              </a:rPr>
              <a:t>One-year grant with two optional renewals for sustainability </a:t>
            </a:r>
          </a:p>
          <a:p>
            <a:pPr marL="1554480" marR="228600" indent="457200" algn="l">
              <a:lnSpc>
                <a:spcPts val="2600"/>
              </a:lnSpc>
              <a:spcBef>
                <a:spcPts val="905"/>
              </a:spcBef>
              <a:spcAft>
                <a:spcPts val="0"/>
              </a:spcAft>
              <a:buFont typeface="Symbol"/>
              <a:buChar char="·"/>
            </a:pPr>
            <a:r>
              <a:rPr lang="en-US" sz="2350" spc="0" dirty="0">
                <a:solidFill>
                  <a:srgbClr val="00366C"/>
                </a:solidFill>
                <a:latin typeface="Calibri" panose="02020603050405020304" pitchFamily="2"/>
              </a:rPr>
              <a:t>Accept additional applications each year depending on availability of funds and the number of eligible applicants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278130" y="6421120"/>
            <a:ext cx="187325" cy="1682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3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495030" y="6797040"/>
            <a:ext cx="500380" cy="0"/>
          </a:xfrm>
          <a:prstGeom prst="line">
            <a:avLst/>
          </a:prstGeom>
          <a:ln w="48895" cmpd="dbl">
            <a:solidFill>
              <a:srgbClr val="1E3373"/>
            </a:solidFill>
          </a:ln>
        </p:spPr>
      </p:cxnSp>
      <p:cxnSp>
        <p:nvCxnSpPr>
          <p:cNvPr id="9" name="Straight Connector 8"/>
          <p:cNvCxnSpPr/>
          <p:nvPr/>
        </p:nvCxnSpPr>
        <p:spPr>
          <a:xfrm>
            <a:off x="8485505" y="6797040"/>
            <a:ext cx="513080" cy="0"/>
          </a:xfrm>
          <a:prstGeom prst="line">
            <a:avLst/>
          </a:prstGeom>
          <a:ln w="24130" cmpd="dbl">
            <a:solidFill>
              <a:srgbClr val="253470"/>
            </a:solidFill>
          </a:ln>
        </p:spPr>
      </p:cxnSp>
      <p:cxnSp>
        <p:nvCxnSpPr>
          <p:cNvPr id="10" name="Straight Connector 9"/>
          <p:cNvCxnSpPr/>
          <p:nvPr/>
        </p:nvCxnSpPr>
        <p:spPr>
          <a:xfrm>
            <a:off x="8485505" y="6839585"/>
            <a:ext cx="513080" cy="0"/>
          </a:xfrm>
          <a:prstGeom prst="line">
            <a:avLst/>
          </a:prstGeom>
          <a:ln w="36830" cmpd="sng">
            <a:solidFill>
              <a:srgbClr val="23347D"/>
            </a:solidFill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641975"/>
            <a:ext cx="8485505" cy="1216025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3"/>
          <a:stretch>
            <a:fillRect/>
          </a:stretch>
        </p:blipFill>
        <p:spPr>
          <a:xfrm>
            <a:off x="8485505" y="6614160"/>
            <a:ext cx="3706495" cy="244475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328295" y="406400"/>
            <a:ext cx="11544300" cy="8953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8580" rIns="0" bIns="0" anchor="t"/>
          <a:lstStyle/>
          <a:p>
            <a:pPr marL="0" marR="0" indent="0" algn="ctr">
              <a:lnSpc>
                <a:spcPts val="4400"/>
              </a:lnSpc>
              <a:spcAft>
                <a:spcPts val="2035"/>
              </a:spcAft>
            </a:pPr>
            <a:r>
              <a:rPr lang="en-US" sz="4300" b="1" spc="-55" dirty="0">
                <a:solidFill>
                  <a:srgbClr val="00366C"/>
                </a:solidFill>
                <a:latin typeface="Calibri" panose="02020603050405020304" pitchFamily="2"/>
              </a:rPr>
              <a:t>Eligibility Criteria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>
          <a:xfrm>
            <a:off x="343535" y="1301750"/>
            <a:ext cx="11544300" cy="51136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594360" marR="0" indent="228600" algn="l">
              <a:lnSpc>
                <a:spcPts val="2300"/>
              </a:lnSpc>
              <a:spcAft>
                <a:spcPts val="0"/>
              </a:spcAft>
              <a:buFont typeface="Symbol"/>
              <a:buChar char="·"/>
            </a:pPr>
            <a:r>
              <a:rPr lang="en-US" sz="2600" spc="0">
                <a:solidFill>
                  <a:srgbClr val="00366C"/>
                </a:solidFill>
                <a:latin typeface="Calibri" panose="02020603050405020304" pitchFamily="2"/>
              </a:rPr>
              <a:t>Inclusive; open to nonprofits and aspiring nonprofits </a:t>
            </a:r>
          </a:p>
          <a:p>
            <a:pPr marL="1051560" marR="0" indent="228600" algn="l">
              <a:lnSpc>
                <a:spcPts val="2400"/>
              </a:lnSpc>
              <a:spcBef>
                <a:spcPts val="645"/>
              </a:spcBef>
              <a:spcAft>
                <a:spcPts val="0"/>
              </a:spcAft>
              <a:buFont typeface="Symbol"/>
              <a:buChar char="·"/>
            </a:pPr>
            <a:r>
              <a:rPr lang="en-US" sz="2200" spc="-35">
                <a:solidFill>
                  <a:srgbClr val="00366C"/>
                </a:solidFill>
                <a:latin typeface="Calibri" panose="02020603050405020304" pitchFamily="2"/>
              </a:rPr>
              <a:t>Aspiring nonprofits = grassroots individuals and/or organizations seeking 501c3 status </a:t>
            </a:r>
          </a:p>
          <a:p>
            <a:pPr marL="1051560" marR="0" indent="228600" algn="l">
              <a:lnSpc>
                <a:spcPts val="2400"/>
              </a:lnSpc>
              <a:spcBef>
                <a:spcPts val="810"/>
              </a:spcBef>
              <a:spcAft>
                <a:spcPts val="0"/>
              </a:spcAft>
              <a:buFont typeface="Symbol"/>
              <a:buChar char="·"/>
            </a:pPr>
            <a:r>
              <a:rPr lang="en-US" sz="2200" spc="-40">
                <a:solidFill>
                  <a:srgbClr val="00366C"/>
                </a:solidFill>
                <a:latin typeface="Calibri" panose="02020603050405020304" pitchFamily="2"/>
              </a:rPr>
              <a:t>Aspiring nonprofits would be provided TA valued at $2,500 to acquire legal nonprofit </a:t>
            </a:r>
          </a:p>
          <a:p>
            <a:pPr marL="1280160" marR="0" indent="0" algn="l">
              <a:lnSpc>
                <a:spcPts val="2200"/>
              </a:lnSpc>
              <a:spcBef>
                <a:spcPts val="395"/>
              </a:spcBef>
              <a:spcAft>
                <a:spcPts val="0"/>
              </a:spcAft>
            </a:pPr>
            <a:r>
              <a:rPr lang="en-US" sz="2200" spc="-40">
                <a:solidFill>
                  <a:srgbClr val="00366C"/>
                </a:solidFill>
                <a:latin typeface="Calibri" panose="02020603050405020304" pitchFamily="2"/>
              </a:rPr>
              <a:t>status so that they may be eligible for grants in years 2 and 3. </a:t>
            </a:r>
          </a:p>
          <a:p>
            <a:pPr marL="594360" marR="0" indent="228600" algn="l">
              <a:lnSpc>
                <a:spcPts val="2800"/>
              </a:lnSpc>
              <a:spcBef>
                <a:spcPts val="3680"/>
              </a:spcBef>
              <a:spcAft>
                <a:spcPts val="0"/>
              </a:spcAft>
              <a:buFont typeface="Symbol"/>
              <a:buChar char="·"/>
            </a:pPr>
            <a:r>
              <a:rPr lang="en-US" sz="2600" spc="-5">
                <a:solidFill>
                  <a:srgbClr val="00366C"/>
                </a:solidFill>
                <a:latin typeface="Calibri" panose="02020603050405020304" pitchFamily="2"/>
              </a:rPr>
              <a:t>Open to organizations of any mission or service area </a:t>
            </a:r>
          </a:p>
          <a:p>
            <a:pPr marL="594360" marR="0" indent="228600" algn="l">
              <a:lnSpc>
                <a:spcPts val="2800"/>
              </a:lnSpc>
              <a:spcBef>
                <a:spcPts val="3560"/>
              </a:spcBef>
              <a:spcAft>
                <a:spcPts val="0"/>
              </a:spcAft>
              <a:buFont typeface="Symbol"/>
              <a:buChar char="·"/>
            </a:pPr>
            <a:r>
              <a:rPr lang="en-US" sz="2600" spc="0">
                <a:solidFill>
                  <a:srgbClr val="00366C"/>
                </a:solidFill>
                <a:latin typeface="Calibri" panose="02020603050405020304" pitchFamily="2"/>
              </a:rPr>
              <a:t>Open to regional organizations but they must serve Norfolk residents </a:t>
            </a:r>
          </a:p>
          <a:p>
            <a:pPr marL="594360" marR="0" indent="228600" algn="l">
              <a:lnSpc>
                <a:spcPts val="2800"/>
              </a:lnSpc>
              <a:spcBef>
                <a:spcPts val="3560"/>
              </a:spcBef>
              <a:spcAft>
                <a:spcPts val="0"/>
              </a:spcAft>
              <a:buFont typeface="Symbol"/>
              <a:buChar char="·"/>
            </a:pPr>
            <a:r>
              <a:rPr lang="en-US" sz="2600" spc="-5">
                <a:solidFill>
                  <a:srgbClr val="00366C"/>
                </a:solidFill>
                <a:latin typeface="Calibri" panose="02020603050405020304" pitchFamily="2"/>
              </a:rPr>
              <a:t>Bonus points for priority focus areas </a:t>
            </a:r>
          </a:p>
          <a:p>
            <a:pPr marL="1051560" marR="0" indent="228600" algn="l">
              <a:lnSpc>
                <a:spcPts val="2300"/>
              </a:lnSpc>
              <a:spcBef>
                <a:spcPts val="20"/>
              </a:spcBef>
              <a:spcAft>
                <a:spcPts val="0"/>
              </a:spcAft>
              <a:buFont typeface="Symbol"/>
              <a:buChar char="·"/>
            </a:pPr>
            <a:r>
              <a:rPr lang="en-US" sz="2200" spc="-40">
                <a:solidFill>
                  <a:srgbClr val="00366C"/>
                </a:solidFill>
                <a:latin typeface="Calibri" panose="02020603050405020304" pitchFamily="2"/>
              </a:rPr>
              <a:t>Rapid rehousing with case management </a:t>
            </a:r>
          </a:p>
          <a:p>
            <a:pPr marL="1051560" marR="0" indent="22860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</a:pPr>
            <a:r>
              <a:rPr lang="en-US" sz="2200" spc="-45">
                <a:solidFill>
                  <a:srgbClr val="00366C"/>
                </a:solidFill>
                <a:latin typeface="Calibri" panose="02020603050405020304" pitchFamily="2"/>
              </a:rPr>
              <a:t>Positive youth development </a:t>
            </a:r>
          </a:p>
          <a:p>
            <a:pPr marL="1051560" marR="0" indent="228600" algn="l">
              <a:lnSpc>
                <a:spcPts val="2400"/>
              </a:lnSpc>
              <a:spcBef>
                <a:spcPts val="0"/>
              </a:spcBef>
              <a:spcAft>
                <a:spcPts val="2860"/>
              </a:spcAft>
              <a:buFont typeface="Symbol"/>
              <a:buChar char="·"/>
            </a:pPr>
            <a:r>
              <a:rPr lang="en-US" sz="2200" spc="-35">
                <a:solidFill>
                  <a:srgbClr val="00366C"/>
                </a:solidFill>
                <a:latin typeface="Calibri" panose="02020603050405020304" pitchFamily="2"/>
              </a:rPr>
              <a:t>Senior-focused services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267335" y="6415405"/>
            <a:ext cx="201930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4572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4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42290"/>
            <a:ext cx="12192000" cy="631571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3554095" y="409575"/>
            <a:ext cx="5071745" cy="6584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1435" rIns="0" bIns="0" anchor="t">
            <a:normAutofit fontScale="90000"/>
          </a:bodyPr>
          <a:lstStyle/>
          <a:p>
            <a:pPr marL="0" marR="0" indent="0" algn="ctr">
              <a:lnSpc>
                <a:spcPts val="4700"/>
              </a:lnSpc>
              <a:spcAft>
                <a:spcPts val="0"/>
              </a:spcAft>
            </a:pPr>
            <a:r>
              <a:rPr lang="en-US" sz="4250" b="1" spc="155" dirty="0">
                <a:solidFill>
                  <a:srgbClr val="00366C"/>
                </a:solidFill>
                <a:latin typeface="Calibri" panose="02020603050405020304" pitchFamily="2"/>
              </a:rPr>
              <a:t>Tiered Grant Structure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2380615" y="1430655"/>
            <a:ext cx="5248275" cy="726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700"/>
              </a:lnSpc>
              <a:spcAft>
                <a:spcPts val="0"/>
              </a:spcAft>
            </a:pPr>
            <a:r>
              <a:rPr lang="en-US" sz="2400" b="1" spc="-20">
                <a:solidFill>
                  <a:srgbClr val="FFFFFF"/>
                </a:solidFill>
                <a:latin typeface="Arial" panose="02020603050405020304" pitchFamily="2"/>
              </a:rPr>
              <a:t>Tier 1: Program Performance Grants </a:t>
            </a:r>
          </a:p>
          <a:p>
            <a:pPr marL="0" marR="0" indent="0" algn="l">
              <a:lnSpc>
                <a:spcPts val="2200"/>
              </a:lnSpc>
              <a:spcBef>
                <a:spcPts val="745"/>
              </a:spcBef>
              <a:spcAft>
                <a:spcPts val="0"/>
              </a:spcAft>
            </a:pPr>
            <a:r>
              <a:rPr lang="en-US" sz="2000" b="1" i="1" spc="55">
                <a:solidFill>
                  <a:srgbClr val="FFFFFF"/>
                </a:solidFill>
                <a:latin typeface="Arial" panose="02020603050405020304" pitchFamily="2"/>
              </a:rPr>
              <a:t>Performance-based support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2380615" y="3018790"/>
            <a:ext cx="4617720" cy="726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700"/>
              </a:lnSpc>
              <a:spcAft>
                <a:spcPts val="0"/>
              </a:spcAft>
            </a:pPr>
            <a:r>
              <a:rPr lang="en-US" sz="2400" b="1" spc="-25">
                <a:solidFill>
                  <a:srgbClr val="FFFFFF"/>
                </a:solidFill>
                <a:latin typeface="Arial" panose="02020603050405020304" pitchFamily="2"/>
              </a:rPr>
              <a:t>Tier 2: Capacity Building Grants </a:t>
            </a:r>
          </a:p>
          <a:p>
            <a:pPr marL="0" marR="0" indent="0" algn="l">
              <a:lnSpc>
                <a:spcPts val="2200"/>
              </a:lnSpc>
              <a:spcBef>
                <a:spcPts val="745"/>
              </a:spcBef>
              <a:spcAft>
                <a:spcPts val="0"/>
              </a:spcAft>
            </a:pPr>
            <a:r>
              <a:rPr lang="en-US" sz="2000" b="1" i="1" spc="45">
                <a:solidFill>
                  <a:srgbClr val="FFFFFF"/>
                </a:solidFill>
                <a:latin typeface="Arial" panose="02020603050405020304" pitchFamily="2"/>
              </a:rPr>
              <a:t>Operational support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278130" y="6415405"/>
            <a:ext cx="187325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>
            <a:normAutofit fontScale="97500"/>
          </a:bodyPr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5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2380615" y="4606925"/>
            <a:ext cx="3249295" cy="726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700"/>
              </a:lnSpc>
              <a:spcAft>
                <a:spcPts val="0"/>
              </a:spcAft>
            </a:pPr>
            <a:r>
              <a:rPr lang="en-US" sz="2400" b="1" spc="-30">
                <a:solidFill>
                  <a:srgbClr val="FFFFFF"/>
                </a:solidFill>
                <a:latin typeface="Arial" panose="02020603050405020304" pitchFamily="2"/>
              </a:rPr>
              <a:t>Tier 3: Start-Up Grants </a:t>
            </a:r>
          </a:p>
          <a:p>
            <a:pPr marL="0" marR="0" indent="0" algn="l">
              <a:lnSpc>
                <a:spcPts val="2300"/>
              </a:lnSpc>
              <a:spcBef>
                <a:spcPts val="745"/>
              </a:spcBef>
              <a:spcAft>
                <a:spcPts val="0"/>
              </a:spcAft>
            </a:pPr>
            <a:r>
              <a:rPr lang="en-US" sz="2000" b="1" i="1" spc="45">
                <a:solidFill>
                  <a:srgbClr val="FFFFFF"/>
                </a:solidFill>
                <a:latin typeface="Arial" panose="02020603050405020304" pitchFamily="2"/>
              </a:rPr>
              <a:t>Operational support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641975"/>
            <a:ext cx="8485505" cy="121602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365760" y="2846705"/>
            <a:ext cx="1039495" cy="98488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8485505" y="6614160"/>
            <a:ext cx="3706495" cy="24447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0" y="1"/>
            <a:ext cx="12192000" cy="14782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7785" rIns="0" bIns="0" anchor="t"/>
          <a:lstStyle/>
          <a:p>
            <a:pPr marL="0" marR="0" indent="0" algn="ctr">
              <a:lnSpc>
                <a:spcPts val="4500"/>
              </a:lnSpc>
              <a:spcAft>
                <a:spcPts val="0"/>
              </a:spcAft>
            </a:pPr>
            <a:r>
              <a:rPr lang="en-US" sz="4300" b="1" spc="25" dirty="0">
                <a:solidFill>
                  <a:srgbClr val="00366C"/>
                </a:solidFill>
                <a:latin typeface="Calibri" panose="02020603050405020304" pitchFamily="2"/>
              </a:rPr>
              <a:t>Tier 1: Program Performance Grants </a:t>
            </a:r>
          </a:p>
          <a:p>
            <a:pPr marL="0" marR="0" indent="0" algn="ctr">
              <a:lnSpc>
                <a:spcPts val="2800"/>
              </a:lnSpc>
              <a:spcBef>
                <a:spcPts val="305"/>
              </a:spcBef>
              <a:spcAft>
                <a:spcPts val="3310"/>
              </a:spcAft>
            </a:pPr>
            <a:r>
              <a:rPr lang="en-US" sz="2750" b="1" i="1" spc="0" dirty="0">
                <a:solidFill>
                  <a:srgbClr val="00366C"/>
                </a:solidFill>
                <a:latin typeface="Calibri" panose="02020603050405020304" pitchFamily="2"/>
              </a:rPr>
              <a:t>Organizations &gt;$250,000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65760" y="1908175"/>
          <a:ext cx="11112500" cy="4519930"/>
        </p:xfrm>
        <a:graphic>
          <a:graphicData uri="http://schemas.openxmlformats.org/drawingml/2006/table">
            <a:tbl>
              <a:tblPr/>
              <a:tblGrid>
                <a:gridCol w="1249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2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0" indent="0" algn="l">
                        <a:lnSpc>
                          <a:spcPts val="2400"/>
                        </a:lnSpc>
                        <a:spcBef>
                          <a:spcPts val="1395"/>
                        </a:spcBef>
                        <a:spcAft>
                          <a:spcPts val="1535"/>
                        </a:spcAft>
                      </a:pPr>
                      <a:r>
                        <a:rPr lang="en-US" sz="2350" spc="0">
                          <a:solidFill>
                            <a:srgbClr val="FFFFFF"/>
                          </a:solidFill>
                          <a:latin typeface="Calibri" panose="02020603050405020304" pitchFamily="2"/>
                        </a:rPr>
                        <a:t>Robust nonprofit organizations in good standing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9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 rowSpan="3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0" indent="0" algn="l">
                        <a:lnSpc>
                          <a:spcPts val="2400"/>
                        </a:lnSpc>
                        <a:spcBef>
                          <a:spcPts val="1395"/>
                        </a:spcBef>
                        <a:spcAft>
                          <a:spcPts val="1510"/>
                        </a:spcAft>
                      </a:pPr>
                      <a:r>
                        <a:rPr lang="en-US" sz="2350" spc="0">
                          <a:solidFill>
                            <a:srgbClr val="FFFFFF"/>
                          </a:solidFill>
                          <a:latin typeface="Calibri" panose="02020603050405020304" pitchFamily="2"/>
                        </a:rPr>
                        <a:t>Performance-based support of a specific activity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7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26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0" indent="0" algn="l">
                        <a:lnSpc>
                          <a:spcPts val="2400"/>
                        </a:lnSpc>
                        <a:spcBef>
                          <a:spcPts val="1370"/>
                        </a:spcBef>
                        <a:spcAft>
                          <a:spcPts val="1560"/>
                        </a:spcAft>
                      </a:pPr>
                      <a:r>
                        <a:rPr lang="en-US" sz="2350" spc="0">
                          <a:solidFill>
                            <a:srgbClr val="FFFFFF"/>
                          </a:solidFill>
                          <a:latin typeface="Calibri" panose="02020603050405020304" pitchFamily="2"/>
                        </a:rPr>
                        <a:t>Cap funding at $75K per organization, per year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505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0" indent="0" algn="l">
                        <a:lnSpc>
                          <a:spcPts val="2400"/>
                        </a:lnSpc>
                        <a:spcBef>
                          <a:spcPts val="1395"/>
                        </a:spcBef>
                        <a:spcAft>
                          <a:spcPts val="1545"/>
                        </a:spcAft>
                      </a:pPr>
                      <a:r>
                        <a:rPr lang="en-US" sz="2350" spc="0">
                          <a:solidFill>
                            <a:srgbClr val="FFFFFF"/>
                          </a:solidFill>
                          <a:latin typeface="Calibri" panose="02020603050405020304" pitchFamily="2"/>
                        </a:rPr>
                        <a:t>Reimbursement-based structure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790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2625"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0" indent="0" algn="l">
                        <a:lnSpc>
                          <a:spcPts val="2400"/>
                        </a:lnSpc>
                        <a:spcBef>
                          <a:spcPts val="1395"/>
                        </a:spcBef>
                        <a:spcAft>
                          <a:spcPts val="1560"/>
                        </a:spcAft>
                      </a:pPr>
                      <a:r>
                        <a:rPr lang="en-US" sz="2350" spc="0">
                          <a:solidFill>
                            <a:srgbClr val="FFFFFF"/>
                          </a:solidFill>
                          <a:latin typeface="Calibri" panose="02020603050405020304" pitchFamily="2"/>
                        </a:rPr>
                        <a:t>Require mentorship of Tier 3 (start-up) grantees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6FAC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273050" y="6415405"/>
            <a:ext cx="194310" cy="1441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100"/>
              </a:lnSpc>
              <a:spcAft>
                <a:spcPts val="0"/>
              </a:spcAft>
            </a:pPr>
            <a:r>
              <a:rPr lang="en-US" sz="1200" spc="0">
                <a:solidFill>
                  <a:srgbClr val="8990A1"/>
                </a:solidFill>
                <a:latin typeface="Arial" panose="02020603050405020304" pitchFamily="2"/>
              </a:rPr>
              <a:t>6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719328"/>
            <a:ext cx="12192000" cy="624903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2557145" y="1"/>
            <a:ext cx="7062470" cy="14935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3340" rIns="0" bIns="0" anchor="t"/>
          <a:lstStyle/>
          <a:p>
            <a:pPr marL="0" marR="0" indent="0" algn="ctr">
              <a:lnSpc>
                <a:spcPts val="4500"/>
              </a:lnSpc>
              <a:spcAft>
                <a:spcPts val="0"/>
              </a:spcAft>
            </a:pPr>
            <a:r>
              <a:rPr lang="en-US" sz="4300" b="1" spc="10" dirty="0">
                <a:solidFill>
                  <a:srgbClr val="00366C"/>
                </a:solidFill>
                <a:latin typeface="Calibri" panose="02020603050405020304" pitchFamily="2"/>
              </a:rPr>
              <a:t>Tier 2: Capacity Building Grants </a:t>
            </a:r>
          </a:p>
          <a:p>
            <a:pPr marL="0" marR="0" indent="0" algn="ctr">
              <a:lnSpc>
                <a:spcPts val="2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2750" b="1" i="1" spc="0" dirty="0">
                <a:solidFill>
                  <a:srgbClr val="00366C"/>
                </a:solidFill>
                <a:latin typeface="Calibri" panose="02020603050405020304" pitchFamily="2"/>
              </a:rPr>
              <a:t>Organizations $50,001 - $249,999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767840" y="2242185"/>
            <a:ext cx="5748655" cy="342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0">
                <a:solidFill>
                  <a:srgbClr val="FFFFFF"/>
                </a:solidFill>
                <a:latin typeface="Calibri" panose="02020603050405020304" pitchFamily="2"/>
              </a:rPr>
              <a:t>Nonprofits that require capacity building funds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764665" y="3156585"/>
            <a:ext cx="9482455" cy="342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0">
                <a:solidFill>
                  <a:srgbClr val="FFFFFF"/>
                </a:solidFill>
                <a:latin typeface="Calibri" panose="02020603050405020304" pitchFamily="2"/>
              </a:rPr>
              <a:t>Minimum grant of $15K or max grant of 25% of operational funding, per year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752600" y="4080510"/>
            <a:ext cx="6705600" cy="3422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0">
                <a:solidFill>
                  <a:srgbClr val="FFFFFF"/>
                </a:solidFill>
                <a:latin typeface="Calibri" panose="02020603050405020304" pitchFamily="2"/>
              </a:rPr>
              <a:t>Operational support with organizational health targets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1764665" y="4939665"/>
            <a:ext cx="3965575" cy="3378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-20">
                <a:solidFill>
                  <a:srgbClr val="FFFFFF"/>
                </a:solidFill>
                <a:latin typeface="Calibri" panose="02020603050405020304" pitchFamily="2"/>
              </a:rPr>
              <a:t>Reimbursement-based structure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278130" y="6415405"/>
            <a:ext cx="187325" cy="1752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A90A1"/>
                </a:solidFill>
                <a:latin typeface="Arial" panose="02020603050405020304" pitchFamily="2"/>
              </a:rPr>
              <a:t>7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5641975"/>
            <a:ext cx="12192000" cy="1216025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384175" y="2843530"/>
            <a:ext cx="1133475" cy="124968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3486785" y="0"/>
            <a:ext cx="5092700" cy="1633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5405" rIns="0" bIns="0" anchor="t"/>
          <a:lstStyle/>
          <a:p>
            <a:pPr marL="0" marR="0" indent="0" algn="ctr">
              <a:lnSpc>
                <a:spcPts val="4500"/>
              </a:lnSpc>
              <a:spcAft>
                <a:spcPts val="0"/>
              </a:spcAft>
            </a:pPr>
            <a:r>
              <a:rPr lang="en-US" sz="4350" b="1" spc="-10" dirty="0">
                <a:solidFill>
                  <a:srgbClr val="00366C"/>
                </a:solidFill>
                <a:latin typeface="Calibri" panose="02020603050405020304" pitchFamily="2"/>
              </a:rPr>
              <a:t>Tier 3: Start-Up Grants </a:t>
            </a:r>
          </a:p>
          <a:p>
            <a:pPr marL="0" marR="0" indent="0" algn="ctr">
              <a:lnSpc>
                <a:spcPts val="2800"/>
              </a:lnSpc>
              <a:spcBef>
                <a:spcPts val="305"/>
              </a:spcBef>
              <a:spcAft>
                <a:spcPts val="1080"/>
              </a:spcAft>
            </a:pPr>
            <a:r>
              <a:rPr lang="en-US" sz="2750" b="1" i="1" spc="0" dirty="0">
                <a:solidFill>
                  <a:srgbClr val="00366C"/>
                </a:solidFill>
                <a:latin typeface="Calibri" panose="02020603050405020304" pitchFamily="2"/>
              </a:rPr>
              <a:t>Organizations &lt;$50,000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615440" y="1633855"/>
            <a:ext cx="10387330" cy="65849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1925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440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Those with 501c3 status eligible for grants in years 1, 2, and 3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1615440" y="2362200"/>
            <a:ext cx="10387330" cy="65849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1925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465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Those seeking 501c3 status receive TA in year 1; eligible for grants years 2 and 3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1615440" y="3100070"/>
            <a:ext cx="10387330" cy="657860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4465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390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Opportunity for application feedback before final due date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1615440" y="3831590"/>
            <a:ext cx="10387330" cy="657860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1290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415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Cap funding at $10K per organization, per year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1615440" y="4559935"/>
            <a:ext cx="10387330" cy="65849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4465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415"/>
              </a:spcAft>
            </a:pPr>
            <a:r>
              <a:rPr lang="en-US" sz="2350" spc="10">
                <a:solidFill>
                  <a:srgbClr val="00366C"/>
                </a:solidFill>
                <a:latin typeface="Calibri" panose="02020603050405020304" pitchFamily="2"/>
              </a:rPr>
              <a:t>Operational support with organizational health targets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1615440" y="5312410"/>
            <a:ext cx="10387330" cy="65849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65100" rIns="0" bIns="0" anchor="t"/>
          <a:lstStyle/>
          <a:p>
            <a:pPr marL="137160" marR="0" indent="0" algn="l">
              <a:lnSpc>
                <a:spcPts val="2400"/>
              </a:lnSpc>
              <a:spcAft>
                <a:spcPts val="1390"/>
              </a:spcAft>
            </a:pPr>
            <a:r>
              <a:rPr lang="en-US" sz="2350" spc="0">
                <a:solidFill>
                  <a:srgbClr val="00366C"/>
                </a:solidFill>
                <a:latin typeface="Calibri" panose="02020603050405020304" pitchFamily="2"/>
              </a:rPr>
              <a:t>Provide funding upfront to begin programming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0"/>
          </p:nvPr>
        </p:nvSpPr>
        <p:spPr>
          <a:xfrm>
            <a:off x="278130" y="6421120"/>
            <a:ext cx="187325" cy="1384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100"/>
              </a:lnSpc>
              <a:spcAft>
                <a:spcPts val="0"/>
              </a:spcAft>
            </a:pPr>
            <a:r>
              <a:rPr lang="en-US" sz="1200" spc="0">
                <a:solidFill>
                  <a:srgbClr val="8990A1"/>
                </a:solidFill>
                <a:latin typeface="Arial" panose="02020603050405020304" pitchFamily="2"/>
              </a:rPr>
              <a:t>8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2133600" y="5047614"/>
            <a:ext cx="7839710" cy="596266"/>
          </a:xfrm>
          <a:prstGeom prst="rect">
            <a:avLst/>
          </a:prstGeom>
          <a:solidFill>
            <a:srgbClr val="E7E6E6"/>
          </a:solidFill>
          <a:ln w="8890" cmpd="sng">
            <a:solidFill>
              <a:srgbClr val="2E528F"/>
            </a:solidFill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2000"/>
              </a:lnSpc>
              <a:spcAft>
                <a:spcPts val="0"/>
              </a:spcAft>
            </a:pPr>
            <a:r>
              <a:rPr lang="en-US" sz="1800" spc="0" dirty="0">
                <a:solidFill>
                  <a:srgbClr val="00366C"/>
                </a:solidFill>
                <a:latin typeface="Calibri" panose="02020603050405020304" pitchFamily="2"/>
              </a:rPr>
              <a:t>All applications entered into online application portal for administrative </a:t>
            </a:r>
          </a:p>
          <a:p>
            <a:pPr marL="0" marR="0" indent="0" algn="ctr">
              <a:lnSpc>
                <a:spcPts val="2200"/>
              </a:lnSpc>
              <a:spcBef>
                <a:spcPts val="240"/>
              </a:spcBef>
              <a:spcAft>
                <a:spcPts val="505"/>
              </a:spcAft>
            </a:pPr>
            <a:r>
              <a:rPr lang="en-US" sz="1800" spc="0" dirty="0">
                <a:solidFill>
                  <a:srgbClr val="00366C"/>
                </a:solidFill>
                <a:latin typeface="Calibri" panose="02020603050405020304" pitchFamily="2"/>
              </a:rPr>
              <a:t>ease and continuity of grants management </a:t>
            </a: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895215" y="1926590"/>
            <a:ext cx="841375" cy="81978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2697480" y="1913890"/>
            <a:ext cx="841375" cy="82613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4"/>
          <a:stretch>
            <a:fillRect/>
          </a:stretch>
        </p:blipFill>
        <p:spPr>
          <a:xfrm>
            <a:off x="7092950" y="1859280"/>
            <a:ext cx="840740" cy="826135"/>
          </a:xfrm>
          <a:prstGeom prst="rect">
            <a:avLst/>
          </a:prstGeom>
        </p:spPr>
      </p:pic>
      <p:pic>
        <p:nvPicPr>
          <p:cNvPr id="17" name="Picture 16"/>
          <p:cNvPicPr/>
          <p:nvPr/>
        </p:nvPicPr>
        <p:blipFill>
          <a:blip r:embed="rId5"/>
          <a:stretch>
            <a:fillRect/>
          </a:stretch>
        </p:blipFill>
        <p:spPr>
          <a:xfrm>
            <a:off x="2136775" y="5535295"/>
            <a:ext cx="103505" cy="94615"/>
          </a:xfrm>
          <a:prstGeom prst="rect">
            <a:avLst/>
          </a:prstGeom>
        </p:spPr>
      </p:pic>
      <p:pic>
        <p:nvPicPr>
          <p:cNvPr id="19" name="Picture 18"/>
          <p:cNvPicPr/>
          <p:nvPr/>
        </p:nvPicPr>
        <p:blipFill>
          <a:blip r:embed="rId6"/>
          <a:stretch>
            <a:fillRect/>
          </a:stretch>
        </p:blipFill>
        <p:spPr>
          <a:xfrm>
            <a:off x="9899650" y="5535295"/>
            <a:ext cx="48895" cy="73025"/>
          </a:xfrm>
          <a:prstGeom prst="rect">
            <a:avLst/>
          </a:prstGeom>
        </p:spPr>
      </p:pic>
      <p:pic>
        <p:nvPicPr>
          <p:cNvPr id="21" name="Picture 20"/>
          <p:cNvPicPr/>
          <p:nvPr/>
        </p:nvPicPr>
        <p:blipFill>
          <a:blip r:embed="rId7"/>
          <a:stretch>
            <a:fillRect/>
          </a:stretch>
        </p:blipFill>
        <p:spPr>
          <a:xfrm>
            <a:off x="0" y="5641975"/>
            <a:ext cx="8485505" cy="1216025"/>
          </a:xfrm>
          <a:prstGeom prst="rect">
            <a:avLst/>
          </a:prstGeom>
        </p:spPr>
      </p:pic>
      <p:pic>
        <p:nvPicPr>
          <p:cNvPr id="24" name="Picture 23"/>
          <p:cNvPicPr/>
          <p:nvPr/>
        </p:nvPicPr>
        <p:blipFill>
          <a:blip r:embed="rId8"/>
          <a:stretch>
            <a:fillRect/>
          </a:stretch>
        </p:blipFill>
        <p:spPr>
          <a:xfrm>
            <a:off x="8997950" y="6614160"/>
            <a:ext cx="3194050" cy="24384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0" y="660400"/>
            <a:ext cx="10579100" cy="18694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/>
          <a:lstStyle/>
          <a:p>
            <a:pPr marL="0" marR="0" indent="0" algn="ctr">
              <a:lnSpc>
                <a:spcPts val="4500"/>
              </a:lnSpc>
              <a:spcAft>
                <a:spcPts val="9765"/>
              </a:spcAft>
            </a:pPr>
            <a:r>
              <a:rPr lang="en-US" sz="4300" spc="25">
                <a:solidFill>
                  <a:srgbClr val="00366C"/>
                </a:solidFill>
                <a:latin typeface="Calibri" panose="02020603050405020304" pitchFamily="2"/>
              </a:rPr>
              <a:t>Application, Review Process, and Award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3075305" y="2541905"/>
            <a:ext cx="1819910" cy="1856105"/>
          </a:xfrm>
          <a:prstGeom prst="rect">
            <a:avLst/>
          </a:prstGeom>
          <a:solidFill>
            <a:srgbClr val="E7E6E6"/>
          </a:solidFill>
          <a:ln w="8890" cmpd="sng">
            <a:solidFill>
              <a:srgbClr val="42639F"/>
            </a:solidFill>
            <a:prstDash val="solid"/>
          </a:ln>
        </p:spPr>
        <p:txBody>
          <a:bodyPr vert="horz" lIns="0" tIns="253365" rIns="0" bIns="0" anchor="t"/>
          <a:lstStyle/>
          <a:p>
            <a:pPr marL="22860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000" spc="-10">
                <a:solidFill>
                  <a:srgbClr val="00366C"/>
                </a:solidFill>
                <a:latin typeface="Calibri" panose="02020603050405020304" pitchFamily="2"/>
              </a:rPr>
              <a:t>Application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15">
                <a:solidFill>
                  <a:srgbClr val="00366C"/>
                </a:solidFill>
                <a:latin typeface="Calibri" panose="02020603050405020304" pitchFamily="2"/>
              </a:rPr>
              <a:t>deadline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10">
                <a:solidFill>
                  <a:srgbClr val="00366C"/>
                </a:solidFill>
                <a:latin typeface="Calibri" panose="02020603050405020304" pitchFamily="2"/>
              </a:rPr>
              <a:t>(assist Tier 3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3790"/>
              </a:spcAft>
            </a:pPr>
            <a:r>
              <a:rPr lang="en-US" sz="2000" spc="-20">
                <a:solidFill>
                  <a:srgbClr val="00366C"/>
                </a:solidFill>
                <a:latin typeface="Calibri" panose="02020603050405020304" pitchFamily="2"/>
              </a:rPr>
              <a:t>if needed)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5218430" y="2529840"/>
            <a:ext cx="1874520" cy="2066290"/>
          </a:xfrm>
          <a:prstGeom prst="rect">
            <a:avLst/>
          </a:prstGeom>
          <a:solidFill>
            <a:srgbClr val="E7E6E6"/>
          </a:solidFill>
          <a:ln w="8890" cmpd="sng">
            <a:solidFill>
              <a:srgbClr val="42639F"/>
            </a:solidFill>
            <a:prstDash val="solid"/>
          </a:ln>
        </p:spPr>
        <p:txBody>
          <a:bodyPr vert="horz" lIns="0" tIns="591820" rIns="0" bIns="0" anchor="t"/>
          <a:lstStyle/>
          <a:p>
            <a:pPr marL="27432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000" spc="-30">
                <a:solidFill>
                  <a:srgbClr val="00366C"/>
                </a:solidFill>
                <a:latin typeface="Calibri" panose="02020603050405020304" pitchFamily="2"/>
              </a:rPr>
              <a:t>Committee </a:t>
            </a:r>
          </a:p>
          <a:p>
            <a:pPr marL="27432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35">
                <a:solidFill>
                  <a:srgbClr val="00366C"/>
                </a:solidFill>
                <a:latin typeface="Calibri" panose="02020603050405020304" pitchFamily="2"/>
              </a:rPr>
              <a:t>review and </a:t>
            </a:r>
          </a:p>
          <a:p>
            <a:pPr marL="274320" marR="0" indent="0" algn="l">
              <a:lnSpc>
                <a:spcPts val="2200"/>
              </a:lnSpc>
              <a:spcBef>
                <a:spcPts val="0"/>
              </a:spcBef>
              <a:spcAft>
                <a:spcPts val="4940"/>
              </a:spcAft>
            </a:pPr>
            <a:r>
              <a:rPr lang="en-US" sz="2000" spc="-15">
                <a:solidFill>
                  <a:srgbClr val="00366C"/>
                </a:solidFill>
                <a:latin typeface="Calibri" panose="02020603050405020304" pitchFamily="2"/>
              </a:rPr>
              <a:t>final decisions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7466330" y="2553969"/>
            <a:ext cx="1965960" cy="1917065"/>
          </a:xfrm>
          <a:prstGeom prst="rect">
            <a:avLst/>
          </a:prstGeom>
          <a:solidFill>
            <a:srgbClr val="E7E6E6"/>
          </a:solidFill>
          <a:ln w="8890" cmpd="sng">
            <a:solidFill>
              <a:srgbClr val="42639F"/>
            </a:solidFill>
            <a:prstDash val="solid"/>
          </a:ln>
        </p:spPr>
        <p:txBody>
          <a:bodyPr vert="horz" lIns="0" tIns="304800" rIns="0" bIns="0" anchor="t"/>
          <a:lstStyle/>
          <a:p>
            <a:pPr marL="22860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000" spc="-10">
                <a:solidFill>
                  <a:srgbClr val="00366C"/>
                </a:solidFill>
                <a:latin typeface="Calibri" panose="02020603050405020304" pitchFamily="2"/>
              </a:rPr>
              <a:t>Update public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15">
                <a:solidFill>
                  <a:srgbClr val="00366C"/>
                </a:solidFill>
                <a:latin typeface="Calibri" panose="02020603050405020304" pitchFamily="2"/>
              </a:rPr>
              <a:t>dashboard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15">
                <a:solidFill>
                  <a:srgbClr val="00366C"/>
                </a:solidFill>
                <a:latin typeface="Calibri" panose="02020603050405020304" pitchFamily="2"/>
              </a:rPr>
              <a:t>with award </a:t>
            </a:r>
          </a:p>
          <a:p>
            <a:pPr marL="228600" marR="0" indent="0" algn="l">
              <a:lnSpc>
                <a:spcPts val="2200"/>
              </a:lnSpc>
              <a:spcBef>
                <a:spcPts val="0"/>
              </a:spcBef>
              <a:spcAft>
                <a:spcPts val="3885"/>
              </a:spcAft>
            </a:pPr>
            <a:r>
              <a:rPr lang="en-US" sz="2000" spc="-20">
                <a:solidFill>
                  <a:srgbClr val="00366C"/>
                </a:solidFill>
                <a:latin typeface="Calibri" panose="02020603050405020304" pitchFamily="2"/>
              </a:rPr>
              <a:t>information 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idx="10"/>
          </p:nvPr>
        </p:nvSpPr>
        <p:spPr>
          <a:xfrm>
            <a:off x="278130" y="6421120"/>
            <a:ext cx="187325" cy="1682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990A1"/>
                </a:solidFill>
                <a:latin typeface="Arial" panose="02020603050405020304" pitchFamily="2"/>
              </a:rPr>
              <a:t>9 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8495030" y="6797040"/>
            <a:ext cx="500380" cy="0"/>
          </a:xfrm>
          <a:prstGeom prst="line">
            <a:avLst/>
          </a:prstGeom>
          <a:ln w="48895" cmpd="dbl">
            <a:solidFill>
              <a:srgbClr val="1E3373"/>
            </a:solidFill>
          </a:ln>
        </p:spPr>
      </p:cxnSp>
      <p:cxnSp>
        <p:nvCxnSpPr>
          <p:cNvPr id="26" name="Straight Connector 25"/>
          <p:cNvCxnSpPr/>
          <p:nvPr/>
        </p:nvCxnSpPr>
        <p:spPr>
          <a:xfrm>
            <a:off x="8485505" y="6797040"/>
            <a:ext cx="513080" cy="0"/>
          </a:xfrm>
          <a:prstGeom prst="line">
            <a:avLst/>
          </a:prstGeom>
          <a:ln w="24130" cmpd="dbl">
            <a:solidFill>
              <a:srgbClr val="253470"/>
            </a:solidFill>
          </a:ln>
        </p:spPr>
      </p:cxnSp>
      <p:cxnSp>
        <p:nvCxnSpPr>
          <p:cNvPr id="27" name="Straight Connector 26"/>
          <p:cNvCxnSpPr/>
          <p:nvPr/>
        </p:nvCxnSpPr>
        <p:spPr>
          <a:xfrm>
            <a:off x="8485505" y="6839585"/>
            <a:ext cx="513080" cy="0"/>
          </a:xfrm>
          <a:prstGeom prst="line">
            <a:avLst/>
          </a:prstGeom>
          <a:ln w="36830" cmpd="sng">
            <a:solidFill>
              <a:srgbClr val="23347D"/>
            </a:solidFill>
          </a:ln>
        </p:spPr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902B161-F2A1-8EB6-50D8-5EEB8F3FCAED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Widescreen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Symbol</vt:lpstr>
      <vt:lpstr>default layout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Straub, Kelly</dc:creator>
  <cp:lastModifiedBy>Woodhouse, Danique</cp:lastModifiedBy>
  <cp:revision>1</cp:revision>
  <dcterms:created xsi:type="dcterms:W3CDTF">2023-04-03T14:41:06Z</dcterms:created>
  <dcterms:modified xsi:type="dcterms:W3CDTF">2023-04-03T14:51:30Z</dcterms:modified>
</cp:coreProperties>
</file>