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1" r:id="rId1"/>
    <p:sldMasterId id="2147483820" r:id="rId2"/>
  </p:sldMasterIdLst>
  <p:notesMasterIdLst>
    <p:notesMasterId r:id="rId91"/>
  </p:notesMasterIdLst>
  <p:sldIdLst>
    <p:sldId id="322" r:id="rId3"/>
    <p:sldId id="328" r:id="rId4"/>
    <p:sldId id="329" r:id="rId5"/>
    <p:sldId id="358" r:id="rId6"/>
    <p:sldId id="258" r:id="rId7"/>
    <p:sldId id="313" r:id="rId8"/>
    <p:sldId id="256" r:id="rId9"/>
    <p:sldId id="257" r:id="rId10"/>
    <p:sldId id="259" r:id="rId11"/>
    <p:sldId id="321" r:id="rId12"/>
    <p:sldId id="260" r:id="rId13"/>
    <p:sldId id="261" r:id="rId14"/>
    <p:sldId id="262" r:id="rId15"/>
    <p:sldId id="263" r:id="rId16"/>
    <p:sldId id="264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8" r:id="rId29"/>
    <p:sldId id="277" r:id="rId30"/>
    <p:sldId id="282" r:id="rId31"/>
    <p:sldId id="279" r:id="rId32"/>
    <p:sldId id="280" r:id="rId33"/>
    <p:sldId id="281" r:id="rId34"/>
    <p:sldId id="283" r:id="rId35"/>
    <p:sldId id="284" r:id="rId36"/>
    <p:sldId id="285" r:id="rId37"/>
    <p:sldId id="286" r:id="rId38"/>
    <p:sldId id="288" r:id="rId39"/>
    <p:sldId id="290" r:id="rId40"/>
    <p:sldId id="289" r:id="rId41"/>
    <p:sldId id="292" r:id="rId42"/>
    <p:sldId id="287" r:id="rId43"/>
    <p:sldId id="315" r:id="rId44"/>
    <p:sldId id="316" r:id="rId45"/>
    <p:sldId id="317" r:id="rId46"/>
    <p:sldId id="318" r:id="rId47"/>
    <p:sldId id="338" r:id="rId48"/>
    <p:sldId id="320" r:id="rId49"/>
    <p:sldId id="339" r:id="rId50"/>
    <p:sldId id="295" r:id="rId51"/>
    <p:sldId id="296" r:id="rId52"/>
    <p:sldId id="297" r:id="rId53"/>
    <p:sldId id="302" r:id="rId54"/>
    <p:sldId id="314" r:id="rId55"/>
    <p:sldId id="298" r:id="rId56"/>
    <p:sldId id="303" r:id="rId57"/>
    <p:sldId id="300" r:id="rId58"/>
    <p:sldId id="301" r:id="rId59"/>
    <p:sldId id="310" r:id="rId60"/>
    <p:sldId id="311" r:id="rId61"/>
    <p:sldId id="304" r:id="rId62"/>
    <p:sldId id="340" r:id="rId63"/>
    <p:sldId id="319" r:id="rId64"/>
    <p:sldId id="343" r:id="rId65"/>
    <p:sldId id="355" r:id="rId66"/>
    <p:sldId id="346" r:id="rId67"/>
    <p:sldId id="342" r:id="rId68"/>
    <p:sldId id="353" r:id="rId69"/>
    <p:sldId id="354" r:id="rId70"/>
    <p:sldId id="305" r:id="rId71"/>
    <p:sldId id="306" r:id="rId72"/>
    <p:sldId id="312" r:id="rId73"/>
    <p:sldId id="307" r:id="rId74"/>
    <p:sldId id="308" r:id="rId75"/>
    <p:sldId id="356" r:id="rId76"/>
    <p:sldId id="341" r:id="rId77"/>
    <p:sldId id="352" r:id="rId78"/>
    <p:sldId id="324" r:id="rId79"/>
    <p:sldId id="325" r:id="rId80"/>
    <p:sldId id="348" r:id="rId81"/>
    <p:sldId id="349" r:id="rId82"/>
    <p:sldId id="326" r:id="rId83"/>
    <p:sldId id="327" r:id="rId84"/>
    <p:sldId id="330" r:id="rId85"/>
    <p:sldId id="333" r:id="rId86"/>
    <p:sldId id="334" r:id="rId87"/>
    <p:sldId id="335" r:id="rId88"/>
    <p:sldId id="344" r:id="rId89"/>
    <p:sldId id="350" r:id="rId90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940" autoAdjust="0"/>
    <p:restoredTop sz="82727" autoAdjust="0"/>
  </p:normalViewPr>
  <p:slideViewPr>
    <p:cSldViewPr>
      <p:cViewPr varScale="1">
        <p:scale>
          <a:sx n="94" d="100"/>
          <a:sy n="94" d="100"/>
        </p:scale>
        <p:origin x="1692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017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50" d="100"/>
          <a:sy n="150" d="100"/>
        </p:scale>
        <p:origin x="-216" y="-270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tableStyles" Target="tableStyles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DE236A55-C2CA-47AC-8583-9EE9CE0C533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071CFA29-40AA-40C8-BD9C-28A259C1B6A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7256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8" name="Rectangle 4">
            <a:extLst>
              <a:ext uri="{FF2B5EF4-FFF2-40B4-BE49-F238E27FC236}">
                <a16:creationId xmlns:a16="http://schemas.microsoft.com/office/drawing/2014/main" id="{3960382C-1DCA-44CF-A21E-171A40FF637D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>
            <a:extLst>
              <a:ext uri="{FF2B5EF4-FFF2-40B4-BE49-F238E27FC236}">
                <a16:creationId xmlns:a16="http://schemas.microsoft.com/office/drawing/2014/main" id="{625A5B19-721B-4ADD-B90A-9E32F93E9599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720" y="4415790"/>
            <a:ext cx="514096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62" name="Rectangle 6">
            <a:extLst>
              <a:ext uri="{FF2B5EF4-FFF2-40B4-BE49-F238E27FC236}">
                <a16:creationId xmlns:a16="http://schemas.microsoft.com/office/drawing/2014/main" id="{21F6A471-6A30-422A-BF1F-770E575E92C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>
            <a:extLst>
              <a:ext uri="{FF2B5EF4-FFF2-40B4-BE49-F238E27FC236}">
                <a16:creationId xmlns:a16="http://schemas.microsoft.com/office/drawing/2014/main" id="{0EB20AE9-03BA-4E08-9E40-4D19E03847F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9337726-4C80-4343-B5A3-5B1C43F0E4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A93E4B3A-9197-4B34-A795-765A5321BC3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7066" indent="-291179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4717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30604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6491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62377" indent="-232943" defTabSz="465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28264" indent="-232943" defTabSz="465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94151" indent="-232943" defTabSz="465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60038" indent="-232943" defTabSz="465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EF022B1-B9B2-43A3-9F3F-4B410C42BC0C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en-US"/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7844B511-182D-45AB-8C4F-64A1E3343A4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E51EB3B4-9E36-450F-A7D4-1D12085079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E2D8CA51-3297-4DA7-9630-843931670E7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7066" indent="-291179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4717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30604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6491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62377" indent="-232943" defTabSz="465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28264" indent="-232943" defTabSz="465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94151" indent="-232943" defTabSz="465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60038" indent="-232943" defTabSz="465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0E8CEF9-E81C-4846-9A66-621FD98DDA20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altLang="en-US"/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0CB6619E-5806-419B-B1F2-7B34A68ED44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2C1464F2-FE52-4CE6-82BC-48E6339F0F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Backpressure</a:t>
            </a:r>
          </a:p>
          <a:p>
            <a:pPr eaLnBrk="1" hangingPunct="1"/>
            <a:r>
              <a:rPr lang="en-US" altLang="en-US"/>
              <a:t>Backflow device not protected from freezing</a:t>
            </a:r>
          </a:p>
          <a:p>
            <a:pPr eaLnBrk="1" hangingPunct="1"/>
            <a:r>
              <a:rPr lang="en-US" altLang="en-US"/>
              <a:t>Spool piece installed</a:t>
            </a:r>
          </a:p>
          <a:p>
            <a:pPr eaLnBrk="1" hangingPunct="1"/>
            <a:r>
              <a:rPr lang="en-US" altLang="en-US"/>
              <a:t>Eductor priming system on pumps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3A49B4EB-F900-42EB-9A67-EEE9185E260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7066" indent="-291179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4717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30604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6491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62377" indent="-232943" defTabSz="465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28264" indent="-232943" defTabSz="465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94151" indent="-232943" defTabSz="465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60038" indent="-232943" defTabSz="465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E763523-0386-4AC8-885B-15928A80BBF9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altLang="en-US"/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0F8B991D-A69B-4254-B332-9E714B4B77E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75EA85DB-D7A8-455A-96FB-71BC111637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Reliance on single valve</a:t>
            </a:r>
          </a:p>
          <a:p>
            <a:pPr eaLnBrk="1" hangingPunct="1"/>
            <a:r>
              <a:rPr lang="en-US" altLang="en-US"/>
              <a:t>Backsiphonage</a:t>
            </a:r>
          </a:p>
          <a:p>
            <a:pPr eaLnBrk="1" hangingPunct="1"/>
            <a:r>
              <a:rPr lang="en-US" altLang="en-US"/>
              <a:t>Other than RP, the potable supply should enter the top of the tank with an air gap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>
            <a:extLst>
              <a:ext uri="{FF2B5EF4-FFF2-40B4-BE49-F238E27FC236}">
                <a16:creationId xmlns:a16="http://schemas.microsoft.com/office/drawing/2014/main" id="{EFCD669B-5F03-4749-A0B3-626AB5EDF32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7066" indent="-291179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4717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30604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6491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62377" indent="-232943" defTabSz="465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28264" indent="-232943" defTabSz="465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94151" indent="-232943" defTabSz="465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60038" indent="-232943" defTabSz="465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C922F1E-F6C4-4008-AEEF-A83D7CCE2B93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altLang="en-US"/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9FC0565F-5D29-4DDB-84BB-AF3D809E6B8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1F05F6DD-9169-479C-8854-E345D04775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Untrained personnel</a:t>
            </a:r>
          </a:p>
          <a:p>
            <a:pPr eaLnBrk="1" hangingPunct="1"/>
            <a:r>
              <a:rPr lang="en-US" altLang="en-US"/>
              <a:t>Backsiphonage/backpressure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 b="1" u="sng"/>
              <a:t>Show AWWA video tape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C55D1056-F67B-4A97-93F9-FB4D68D85C1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7066" indent="-291179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4717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30604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6491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62377" indent="-232943" defTabSz="465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28264" indent="-232943" defTabSz="465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94151" indent="-232943" defTabSz="465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60038" indent="-232943" defTabSz="465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660713B-33AA-4C9A-961A-90922A081001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 altLang="en-US"/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93C01DE5-14E1-46F6-B378-1162C3B4748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FAAE1A77-F2D6-4EE7-8ABE-A72BC39232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:a16="http://schemas.microsoft.com/office/drawing/2014/main" id="{9A6E4A19-F27E-4851-84D3-32C6947AE8F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7066" indent="-291179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4717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30604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6491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62377" indent="-232943" defTabSz="465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28264" indent="-232943" defTabSz="465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94151" indent="-232943" defTabSz="465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60038" indent="-232943" defTabSz="465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094B8F4-EABB-4183-9D99-F8AB6EE2AD15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 altLang="en-US"/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0F03353A-28DD-4B9E-BD71-98BE716D469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B8179A0F-16E8-4310-A2A8-5EE1F68FAC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CB0BAB9F-3A57-4DFC-9ABE-D809A1C3EB1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7066" indent="-291179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4717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30604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6491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62377" indent="-232943" defTabSz="465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28264" indent="-232943" defTabSz="465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94151" indent="-232943" defTabSz="465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60038" indent="-232943" defTabSz="465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30D3CC3-2D0A-486F-9B57-C2793DAD743E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 altLang="en-US"/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BA853B8A-7093-4FD8-927B-A06C48DCA8B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E15B65D7-D02A-4677-A9BC-69D9D073D0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>
            <a:extLst>
              <a:ext uri="{FF2B5EF4-FFF2-40B4-BE49-F238E27FC236}">
                <a16:creationId xmlns:a16="http://schemas.microsoft.com/office/drawing/2014/main" id="{CBD7DAD2-16B0-4E2B-A6D7-AA75DF7E529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7066" indent="-291179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4717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30604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6491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62377" indent="-232943" defTabSz="465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28264" indent="-232943" defTabSz="465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94151" indent="-232943" defTabSz="465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60038" indent="-232943" defTabSz="465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FDE208A-EB1A-4A99-B53A-20B0F9699216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 altLang="en-US"/>
          </a:p>
        </p:txBody>
      </p:sp>
      <p:sp>
        <p:nvSpPr>
          <p:cNvPr id="49155" name="Rectangle 2">
            <a:extLst>
              <a:ext uri="{FF2B5EF4-FFF2-40B4-BE49-F238E27FC236}">
                <a16:creationId xmlns:a16="http://schemas.microsoft.com/office/drawing/2014/main" id="{977D4021-2989-43FB-BAA7-A5B20433B36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>
            <a:extLst>
              <a:ext uri="{FF2B5EF4-FFF2-40B4-BE49-F238E27FC236}">
                <a16:creationId xmlns:a16="http://schemas.microsoft.com/office/drawing/2014/main" id="{E0069364-0623-4FFB-8994-FAF0CA2991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>
            <a:extLst>
              <a:ext uri="{FF2B5EF4-FFF2-40B4-BE49-F238E27FC236}">
                <a16:creationId xmlns:a16="http://schemas.microsoft.com/office/drawing/2014/main" id="{0B9B7F1E-1F8E-4189-8902-DCEF6FD661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7066" indent="-291179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4717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30604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6491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62377" indent="-232943" defTabSz="465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28264" indent="-232943" defTabSz="465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94151" indent="-232943" defTabSz="465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60038" indent="-232943" defTabSz="465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E385CEA-700C-464C-8EEC-5E37FE0DD480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 altLang="en-US"/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4D250144-F955-4DBF-B353-1E586AC24FB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>
            <a:extLst>
              <a:ext uri="{FF2B5EF4-FFF2-40B4-BE49-F238E27FC236}">
                <a16:creationId xmlns:a16="http://schemas.microsoft.com/office/drawing/2014/main" id="{0E319BC5-BE83-4A31-994A-B45888636B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>
            <a:extLst>
              <a:ext uri="{FF2B5EF4-FFF2-40B4-BE49-F238E27FC236}">
                <a16:creationId xmlns:a16="http://schemas.microsoft.com/office/drawing/2014/main" id="{71E79A68-F27B-46BB-9F97-C1EBF4DAF0C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7066" indent="-291179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4717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30604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6491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62377" indent="-232943" defTabSz="465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28264" indent="-232943" defTabSz="465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94151" indent="-232943" defTabSz="465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60038" indent="-232943" defTabSz="465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05145D1-79A2-4DD6-82EC-BBDC54AC962C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 altLang="en-US"/>
          </a:p>
        </p:txBody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id="{47C978FA-5F85-4034-8578-036B93233B2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>
            <a:extLst>
              <a:ext uri="{FF2B5EF4-FFF2-40B4-BE49-F238E27FC236}">
                <a16:creationId xmlns:a16="http://schemas.microsoft.com/office/drawing/2014/main" id="{6063FF50-D806-489C-A5E7-5D5A8DE398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>
            <a:extLst>
              <a:ext uri="{FF2B5EF4-FFF2-40B4-BE49-F238E27FC236}">
                <a16:creationId xmlns:a16="http://schemas.microsoft.com/office/drawing/2014/main" id="{412B03FB-990A-49E2-ABA8-D50FBC5336C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7066" indent="-291179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4717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30604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6491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62377" indent="-232943" defTabSz="465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28264" indent="-232943" defTabSz="465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94151" indent="-232943" defTabSz="465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60038" indent="-232943" defTabSz="465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1EA7575-DE88-4074-8042-A62295C2ED84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US" altLang="en-US"/>
          </a:p>
        </p:txBody>
      </p:sp>
      <p:sp>
        <p:nvSpPr>
          <p:cNvPr id="56323" name="Rectangle 2">
            <a:extLst>
              <a:ext uri="{FF2B5EF4-FFF2-40B4-BE49-F238E27FC236}">
                <a16:creationId xmlns:a16="http://schemas.microsoft.com/office/drawing/2014/main" id="{15A38F5B-54C2-4BD2-AAB9-479A3B2A988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>
            <a:extLst>
              <a:ext uri="{FF2B5EF4-FFF2-40B4-BE49-F238E27FC236}">
                <a16:creationId xmlns:a16="http://schemas.microsoft.com/office/drawing/2014/main" id="{11E62DB7-1865-44EA-BED7-472DFB949D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Incorrectly states 39.9’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3331A4E4-833D-47D5-9756-2F56F1EC491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77CBCC52-DB7F-42A1-8FC9-F984EA5F95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F85B8F-81E2-4A24-B7D5-146864B347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0F2831E-601C-40C8-9A0E-380A779F6E10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>
            <a:extLst>
              <a:ext uri="{FF2B5EF4-FFF2-40B4-BE49-F238E27FC236}">
                <a16:creationId xmlns:a16="http://schemas.microsoft.com/office/drawing/2014/main" id="{42D0771D-B45F-4C94-8F58-C1E82A0246A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7066" indent="-291179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4717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30604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6491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62377" indent="-232943" defTabSz="465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28264" indent="-232943" defTabSz="465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94151" indent="-232943" defTabSz="465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60038" indent="-232943" defTabSz="465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9C72F9A-F5BC-4860-B0D3-081B0B4D6242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n-US" altLang="en-US"/>
          </a:p>
        </p:txBody>
      </p:sp>
      <p:sp>
        <p:nvSpPr>
          <p:cNvPr id="58371" name="Rectangle 2">
            <a:extLst>
              <a:ext uri="{FF2B5EF4-FFF2-40B4-BE49-F238E27FC236}">
                <a16:creationId xmlns:a16="http://schemas.microsoft.com/office/drawing/2014/main" id="{D2857119-EAB3-4782-B0A8-4BEAF0B8489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>
            <a:extLst>
              <a:ext uri="{FF2B5EF4-FFF2-40B4-BE49-F238E27FC236}">
                <a16:creationId xmlns:a16="http://schemas.microsoft.com/office/drawing/2014/main" id="{E49D63C0-2F30-411B-A5E3-0104150EE2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b="1"/>
              <a:t>As a practical example,  let’s assume the water pressure at a closed faucet on the top of a 100 foot high building to be 20 psig:   the pressure on the ground floor would then be 63.3 psig.    </a:t>
            </a:r>
          </a:p>
          <a:p>
            <a:pPr eaLnBrk="1" hangingPunct="1"/>
            <a:endParaRPr lang="en-US" altLang="en-US" b="1"/>
          </a:p>
          <a:p>
            <a:pPr eaLnBrk="1" hangingPunct="1"/>
            <a:r>
              <a:rPr lang="en-US" altLang="en-US" b="1"/>
              <a:t>If the pressure at the ground were to drop suddenly due to a heavy fire demand in the area to 33.3 psig,   the pressure at the top would be reduced to –10 psig.         </a:t>
            </a:r>
          </a:p>
          <a:p>
            <a:pPr eaLnBrk="1" hangingPunct="1"/>
            <a:endParaRPr lang="en-US" altLang="en-US" b="1"/>
          </a:p>
          <a:p>
            <a:pPr eaLnBrk="1" hangingPunct="1"/>
            <a:r>
              <a:rPr lang="en-US" altLang="en-US" b="1"/>
              <a:t>If the building water system were airtight, the water would remain at the level of the faucet because of the partial vacuum created by the drop in pressure.  </a:t>
            </a:r>
          </a:p>
          <a:p>
            <a:pPr eaLnBrk="1" hangingPunct="1"/>
            <a:endParaRPr lang="en-US" altLang="en-US" b="1"/>
          </a:p>
          <a:p>
            <a:pPr eaLnBrk="1" hangingPunct="1"/>
            <a:r>
              <a:rPr lang="en-US" altLang="en-US" b="1"/>
              <a:t>If the faucet were opened, however, the vacuum would be broken and the water level would drop to a height of 77 feet above the ground.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>
            <a:extLst>
              <a:ext uri="{FF2B5EF4-FFF2-40B4-BE49-F238E27FC236}">
                <a16:creationId xmlns:a16="http://schemas.microsoft.com/office/drawing/2014/main" id="{40BDFF69-4B0B-48BF-84DD-0CEC7C20AEB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7066" indent="-291179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4717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30604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6491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62377" indent="-232943" defTabSz="465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28264" indent="-232943" defTabSz="465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94151" indent="-232943" defTabSz="465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60038" indent="-232943" defTabSz="465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EA92ED4-32EE-400A-AEC2-A030BDC81803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en-US" altLang="en-US"/>
          </a:p>
        </p:txBody>
      </p:sp>
      <p:sp>
        <p:nvSpPr>
          <p:cNvPr id="64515" name="Rectangle 2">
            <a:extLst>
              <a:ext uri="{FF2B5EF4-FFF2-40B4-BE49-F238E27FC236}">
                <a16:creationId xmlns:a16="http://schemas.microsoft.com/office/drawing/2014/main" id="{D20CADBE-7A13-4555-BA9B-238C8CBFCFC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>
            <a:extLst>
              <a:ext uri="{FF2B5EF4-FFF2-40B4-BE49-F238E27FC236}">
                <a16:creationId xmlns:a16="http://schemas.microsoft.com/office/drawing/2014/main" id="{37FEEC29-38D5-47BB-B681-93E0E67EA7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The two forms of backflow are backpressure and backsiphonage.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>
            <a:extLst>
              <a:ext uri="{FF2B5EF4-FFF2-40B4-BE49-F238E27FC236}">
                <a16:creationId xmlns:a16="http://schemas.microsoft.com/office/drawing/2014/main" id="{FAFDA19D-6C14-49D9-BEF9-1CB0015787E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7066" indent="-291179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4717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30604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6491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62377" indent="-232943" defTabSz="465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28264" indent="-232943" defTabSz="465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94151" indent="-232943" defTabSz="465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60038" indent="-232943" defTabSz="465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4B21106-7AD1-43C8-8AF6-743BA2F3F089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en-US" altLang="en-US"/>
          </a:p>
        </p:txBody>
      </p:sp>
      <p:sp>
        <p:nvSpPr>
          <p:cNvPr id="67587" name="Rectangle 2">
            <a:extLst>
              <a:ext uri="{FF2B5EF4-FFF2-40B4-BE49-F238E27FC236}">
                <a16:creationId xmlns:a16="http://schemas.microsoft.com/office/drawing/2014/main" id="{20DB6AC7-4364-436B-A04D-57CC7EFBF5E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>
            <a:extLst>
              <a:ext uri="{FF2B5EF4-FFF2-40B4-BE49-F238E27FC236}">
                <a16:creationId xmlns:a16="http://schemas.microsoft.com/office/drawing/2014/main" id="{B5A57C8F-330D-4B13-9306-3DF7D0589B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“oinker” device example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>
            <a:extLst>
              <a:ext uri="{FF2B5EF4-FFF2-40B4-BE49-F238E27FC236}">
                <a16:creationId xmlns:a16="http://schemas.microsoft.com/office/drawing/2014/main" id="{0E5A0068-6520-4349-809E-806F3E4EFCF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7066" indent="-291179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4717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30604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6491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62377" indent="-232943" defTabSz="465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28264" indent="-232943" defTabSz="465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94151" indent="-232943" defTabSz="465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60038" indent="-232943" defTabSz="465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8D80920-1ECE-4135-9548-5E46C12E66E2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en-US" altLang="en-US"/>
          </a:p>
        </p:txBody>
      </p:sp>
      <p:sp>
        <p:nvSpPr>
          <p:cNvPr id="70659" name="Rectangle 2">
            <a:extLst>
              <a:ext uri="{FF2B5EF4-FFF2-40B4-BE49-F238E27FC236}">
                <a16:creationId xmlns:a16="http://schemas.microsoft.com/office/drawing/2014/main" id="{E4D7B7BD-B09C-4546-B500-C860B7BD623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>
            <a:extLst>
              <a:ext uri="{FF2B5EF4-FFF2-40B4-BE49-F238E27FC236}">
                <a16:creationId xmlns:a16="http://schemas.microsoft.com/office/drawing/2014/main" id="{2AB90951-CAB2-4E0F-88BE-8B2EDD7FE6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40 gallons is average size of water heater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>
            <a:extLst>
              <a:ext uri="{FF2B5EF4-FFF2-40B4-BE49-F238E27FC236}">
                <a16:creationId xmlns:a16="http://schemas.microsoft.com/office/drawing/2014/main" id="{48D23F46-C65D-4124-AE15-372CBEC48FB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7066" indent="-291179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4717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30604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6491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62377" indent="-232943" defTabSz="465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28264" indent="-232943" defTabSz="465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94151" indent="-232943" defTabSz="465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60038" indent="-232943" defTabSz="465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9AD2B90-DE03-487A-949B-952FB28DE412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40</a:t>
            </a:fld>
            <a:endParaRPr lang="en-US" altLang="en-US"/>
          </a:p>
        </p:txBody>
      </p:sp>
      <p:sp>
        <p:nvSpPr>
          <p:cNvPr id="73731" name="Rectangle 2">
            <a:extLst>
              <a:ext uri="{FF2B5EF4-FFF2-40B4-BE49-F238E27FC236}">
                <a16:creationId xmlns:a16="http://schemas.microsoft.com/office/drawing/2014/main" id="{8636E99C-B28B-4A83-802F-E3E0B16D4EF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>
            <a:extLst>
              <a:ext uri="{FF2B5EF4-FFF2-40B4-BE49-F238E27FC236}">
                <a16:creationId xmlns:a16="http://schemas.microsoft.com/office/drawing/2014/main" id="{64CA81D3-000B-40BC-8595-8EFFB5668E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Superior Pressure (elevation)</a:t>
            </a:r>
          </a:p>
          <a:p>
            <a:pPr eaLnBrk="1" hangingPunct="1"/>
            <a:r>
              <a:rPr lang="en-US" altLang="en-US"/>
              <a:t>Backsiphonage due to booster pump failure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>
            <a:extLst>
              <a:ext uri="{FF2B5EF4-FFF2-40B4-BE49-F238E27FC236}">
                <a16:creationId xmlns:a16="http://schemas.microsoft.com/office/drawing/2014/main" id="{2AAACF20-F30E-489C-B8FF-7B48C044379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7066" indent="-291179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4717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30604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6491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62377" indent="-232943" defTabSz="465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28264" indent="-232943" defTabSz="465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94151" indent="-232943" defTabSz="465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60038" indent="-232943" defTabSz="465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54A8184-E9E4-41CC-A1EB-B391FE34E17D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41</a:t>
            </a:fld>
            <a:endParaRPr lang="en-US" altLang="en-US"/>
          </a:p>
        </p:txBody>
      </p:sp>
      <p:sp>
        <p:nvSpPr>
          <p:cNvPr id="75779" name="Rectangle 2">
            <a:extLst>
              <a:ext uri="{FF2B5EF4-FFF2-40B4-BE49-F238E27FC236}">
                <a16:creationId xmlns:a16="http://schemas.microsoft.com/office/drawing/2014/main" id="{32C99C65-2E0E-4ADF-8BAC-F5BBFF72A64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>
            <a:extLst>
              <a:ext uri="{FF2B5EF4-FFF2-40B4-BE49-F238E27FC236}">
                <a16:creationId xmlns:a16="http://schemas.microsoft.com/office/drawing/2014/main" id="{F8B7BCBF-6134-46EE-A2FC-EE45F4721B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Pass out materials</a:t>
            </a:r>
          </a:p>
          <a:p>
            <a:pPr eaLnBrk="1" hangingPunct="1"/>
            <a:r>
              <a:rPr lang="en-US" altLang="en-US"/>
              <a:t>Introduce information package</a:t>
            </a:r>
          </a:p>
          <a:p>
            <a:pPr eaLnBrk="1" hangingPunct="1"/>
            <a:r>
              <a:rPr lang="en-US" altLang="en-US"/>
              <a:t>Lunch at 11:45.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>
            <a:extLst>
              <a:ext uri="{FF2B5EF4-FFF2-40B4-BE49-F238E27FC236}">
                <a16:creationId xmlns:a16="http://schemas.microsoft.com/office/drawing/2014/main" id="{49FDE4A4-BF96-43C0-AAB6-C4572F71E4A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8D4E27E-247B-4D18-8565-D8D7114BE0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Play </a:t>
            </a:r>
            <a:r>
              <a:rPr lang="en-US" sz="1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AWWA Video, “Backflow Prevention Device Testing”, &amp; “Backflow Prevention and Cross-Connection Control”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967BE3-C8A7-4A92-953A-7A09009DAB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564290-9D7C-4E50-8D6C-720F67A8AE76}" type="slidenum">
              <a:rPr lang="en-US" altLang="en-US" smtClean="0"/>
              <a:pPr>
                <a:defRPr/>
              </a:pPr>
              <a:t>46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7115399E-B343-44A8-9DAD-471F7BA1DC5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0007" indent="-29603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5747" indent="-23617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61340" indent="-23617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35315" indent="-23617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01201" indent="-2361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67088" indent="-2361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32975" indent="-2361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98862" indent="-2361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77D72AE-0B04-4FD2-A0E2-628C70298562}" type="slidenum">
              <a:rPr lang="en-US" altLang="en-US" smtClean="0"/>
              <a:pPr/>
              <a:t>48</a:t>
            </a:fld>
            <a:endParaRPr lang="en-US" altLang="en-US"/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131C1366-0F39-437D-8FCE-4671BA5D77D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A3D61980-F5E3-4FFC-89FE-0E6821947B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/>
              <a:t>Air Gap is a method, not a device.  </a:t>
            </a:r>
          </a:p>
          <a:p>
            <a:pPr eaLnBrk="1" hangingPunct="1"/>
            <a:r>
              <a:rPr lang="en-US" altLang="en-US" dirty="0"/>
              <a:t>Names and designations may vary slightly between manufacturers.</a:t>
            </a:r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Show  the different types of devices on display while going through next slides.</a:t>
            </a:r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5496796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>
            <a:extLst>
              <a:ext uri="{FF2B5EF4-FFF2-40B4-BE49-F238E27FC236}">
                <a16:creationId xmlns:a16="http://schemas.microsoft.com/office/drawing/2014/main" id="{D4AB7536-0829-41DA-9C9C-D043C0D0C33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7066" indent="-291179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4717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30604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6491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62377" indent="-232943" defTabSz="465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28264" indent="-232943" defTabSz="465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94151" indent="-232943" defTabSz="465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60038" indent="-232943" defTabSz="465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6E567F0-816A-46EB-9F6E-323BDAE3CA32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49</a:t>
            </a:fld>
            <a:endParaRPr lang="en-US" altLang="en-US"/>
          </a:p>
        </p:txBody>
      </p:sp>
      <p:sp>
        <p:nvSpPr>
          <p:cNvPr id="84995" name="Rectangle 2">
            <a:extLst>
              <a:ext uri="{FF2B5EF4-FFF2-40B4-BE49-F238E27FC236}">
                <a16:creationId xmlns:a16="http://schemas.microsoft.com/office/drawing/2014/main" id="{44E24044-496C-45FF-9F72-5C9297E90CF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>
            <a:extLst>
              <a:ext uri="{FF2B5EF4-FFF2-40B4-BE49-F238E27FC236}">
                <a16:creationId xmlns:a16="http://schemas.microsoft.com/office/drawing/2014/main" id="{FE4B8D6B-4A7B-4E61-9EF6-2A43F336A9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Introduction</a:t>
            </a:r>
          </a:p>
          <a:p>
            <a:pPr eaLnBrk="1" hangingPunct="1"/>
            <a:r>
              <a:rPr lang="en-US" altLang="en-US"/>
              <a:t>Test Answer: AG- a physical separation between the water outlet and the flood rim level</a:t>
            </a:r>
          </a:p>
          <a:p>
            <a:pPr eaLnBrk="1" hangingPunct="1"/>
            <a:r>
              <a:rPr lang="en-US" altLang="en-US"/>
              <a:t>Test Answer: AG- the most positive/ best cross connection protection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>
            <a:extLst>
              <a:ext uri="{FF2B5EF4-FFF2-40B4-BE49-F238E27FC236}">
                <a16:creationId xmlns:a16="http://schemas.microsoft.com/office/drawing/2014/main" id="{683A177D-23AB-4361-BD2D-1DBFBF1D32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7066" indent="-291179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4717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30604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6491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62377" indent="-232943" defTabSz="465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28264" indent="-232943" defTabSz="465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94151" indent="-232943" defTabSz="465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60038" indent="-232943" defTabSz="465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7AF7CFA-5434-45DC-93E2-5DA43E2C8A9A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50</a:t>
            </a:fld>
            <a:endParaRPr lang="en-US" altLang="en-US"/>
          </a:p>
        </p:txBody>
      </p:sp>
      <p:sp>
        <p:nvSpPr>
          <p:cNvPr id="87043" name="Rectangle 2">
            <a:extLst>
              <a:ext uri="{FF2B5EF4-FFF2-40B4-BE49-F238E27FC236}">
                <a16:creationId xmlns:a16="http://schemas.microsoft.com/office/drawing/2014/main" id="{45D8D315-3518-4F26-BFFE-39C3BD48EE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>
            <a:extLst>
              <a:ext uri="{FF2B5EF4-FFF2-40B4-BE49-F238E27FC236}">
                <a16:creationId xmlns:a16="http://schemas.microsoft.com/office/drawing/2014/main" id="{937686EF-D275-4BE5-AC54-DFDCB8AB9C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Introduction</a:t>
            </a:r>
          </a:p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7719628E-70EA-4DAC-B16A-3DE6C09CF49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7066" indent="-291179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4717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30604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6491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62377" indent="-232943" defTabSz="465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28264" indent="-232943" defTabSz="465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94151" indent="-232943" defTabSz="465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60038" indent="-232943" defTabSz="465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19142C2-07DC-4AB0-BCB1-816426707282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altLang="en-US"/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94FA05E0-61CF-41C2-92AD-8ADD52C85B6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69980FD1-4162-4878-83C8-A787BE4D84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Test answer: Purveyor- the owner of a water system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>
            <a:extLst>
              <a:ext uri="{FF2B5EF4-FFF2-40B4-BE49-F238E27FC236}">
                <a16:creationId xmlns:a16="http://schemas.microsoft.com/office/drawing/2014/main" id="{A0BACCAD-E2BE-4505-93F3-4AE96D649DA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7066" indent="-291179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4717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30604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6491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62377" indent="-232943" defTabSz="465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28264" indent="-232943" defTabSz="465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94151" indent="-232943" defTabSz="465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60038" indent="-232943" defTabSz="465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898EF2E-1687-44C7-B166-80594A0E950F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51</a:t>
            </a:fld>
            <a:endParaRPr lang="en-US" altLang="en-US"/>
          </a:p>
        </p:txBody>
      </p:sp>
      <p:sp>
        <p:nvSpPr>
          <p:cNvPr id="89091" name="Rectangle 2">
            <a:extLst>
              <a:ext uri="{FF2B5EF4-FFF2-40B4-BE49-F238E27FC236}">
                <a16:creationId xmlns:a16="http://schemas.microsoft.com/office/drawing/2014/main" id="{B68BB9FC-D3F1-4381-89D8-B1E2E1D5E09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>
            <a:extLst>
              <a:ext uri="{FF2B5EF4-FFF2-40B4-BE49-F238E27FC236}">
                <a16:creationId xmlns:a16="http://schemas.microsoft.com/office/drawing/2014/main" id="{7E533E6F-80BA-4813-9678-A3B7F9A360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Introduction</a:t>
            </a:r>
          </a:p>
          <a:p>
            <a:pPr eaLnBrk="1" hangingPunct="1"/>
            <a:r>
              <a:rPr lang="en-US" altLang="en-US"/>
              <a:t>Test answer: AVB- one float check valve and an air inlet port</a:t>
            </a:r>
          </a:p>
          <a:p>
            <a:pPr eaLnBrk="1" hangingPunct="1"/>
            <a:r>
              <a:rPr lang="en-US" altLang="en-US"/>
              <a:t>Known as AVB</a:t>
            </a:r>
          </a:p>
          <a:p>
            <a:pPr eaLnBrk="1" hangingPunct="1"/>
            <a:r>
              <a:rPr lang="en-US" altLang="en-US"/>
              <a:t>In service usage must be less than 12 hrs/day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>
            <a:extLst>
              <a:ext uri="{FF2B5EF4-FFF2-40B4-BE49-F238E27FC236}">
                <a16:creationId xmlns:a16="http://schemas.microsoft.com/office/drawing/2014/main" id="{88FD9461-7775-49F0-BCD6-41FEFA8ED03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7066" indent="-291179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4717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30604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6491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62377" indent="-232943" defTabSz="465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28264" indent="-232943" defTabSz="465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94151" indent="-232943" defTabSz="465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60038" indent="-232943" defTabSz="465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52A8EA7-C2E3-466A-9732-A3C6D4DA96B7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52</a:t>
            </a:fld>
            <a:endParaRPr lang="en-US" altLang="en-US"/>
          </a:p>
        </p:txBody>
      </p:sp>
      <p:sp>
        <p:nvSpPr>
          <p:cNvPr id="91139" name="Rectangle 2">
            <a:extLst>
              <a:ext uri="{FF2B5EF4-FFF2-40B4-BE49-F238E27FC236}">
                <a16:creationId xmlns:a16="http://schemas.microsoft.com/office/drawing/2014/main" id="{87F74A17-B651-4201-A977-D4C11DAB128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>
            <a:extLst>
              <a:ext uri="{FF2B5EF4-FFF2-40B4-BE49-F238E27FC236}">
                <a16:creationId xmlns:a16="http://schemas.microsoft.com/office/drawing/2014/main" id="{48AC4057-37CA-44EE-BE1F-9207D5A1E6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Introduction</a:t>
            </a:r>
          </a:p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>
            <a:extLst>
              <a:ext uri="{FF2B5EF4-FFF2-40B4-BE49-F238E27FC236}">
                <a16:creationId xmlns:a16="http://schemas.microsoft.com/office/drawing/2014/main" id="{EAB9568F-E1F3-4AA7-A8C2-70CC7B7C5DE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7066" indent="-291179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4717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30604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6491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62377" indent="-232943" defTabSz="465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28264" indent="-232943" defTabSz="465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94151" indent="-232943" defTabSz="465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60038" indent="-232943" defTabSz="465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8AEA975-B7F8-4549-8AF9-CFE39EB71701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53</a:t>
            </a:fld>
            <a:endParaRPr lang="en-US" altLang="en-US"/>
          </a:p>
        </p:txBody>
      </p:sp>
      <p:sp>
        <p:nvSpPr>
          <p:cNvPr id="93187" name="Rectangle 2">
            <a:extLst>
              <a:ext uri="{FF2B5EF4-FFF2-40B4-BE49-F238E27FC236}">
                <a16:creationId xmlns:a16="http://schemas.microsoft.com/office/drawing/2014/main" id="{708D9773-E533-4D39-84F6-D7CD3F0D417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>
            <a:extLst>
              <a:ext uri="{FF2B5EF4-FFF2-40B4-BE49-F238E27FC236}">
                <a16:creationId xmlns:a16="http://schemas.microsoft.com/office/drawing/2014/main" id="{C6A31028-9ECC-46CF-BE92-DD2F604411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Introduction</a:t>
            </a: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>
            <a:extLst>
              <a:ext uri="{FF2B5EF4-FFF2-40B4-BE49-F238E27FC236}">
                <a16:creationId xmlns:a16="http://schemas.microsoft.com/office/drawing/2014/main" id="{E04CAB61-154F-4FFE-9D0E-CB3E00F638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7066" indent="-291179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4717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30604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6491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62377" indent="-232943" defTabSz="465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28264" indent="-232943" defTabSz="465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94151" indent="-232943" defTabSz="465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60038" indent="-232943" defTabSz="465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F86ED28-F106-4513-83C4-6E16E8182315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54</a:t>
            </a:fld>
            <a:endParaRPr lang="en-US" altLang="en-US"/>
          </a:p>
        </p:txBody>
      </p:sp>
      <p:sp>
        <p:nvSpPr>
          <p:cNvPr id="95235" name="Rectangle 2">
            <a:extLst>
              <a:ext uri="{FF2B5EF4-FFF2-40B4-BE49-F238E27FC236}">
                <a16:creationId xmlns:a16="http://schemas.microsoft.com/office/drawing/2014/main" id="{CDA6D0C3-5062-41D9-85A2-F6C08233152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>
            <a:extLst>
              <a:ext uri="{FF2B5EF4-FFF2-40B4-BE49-F238E27FC236}">
                <a16:creationId xmlns:a16="http://schemas.microsoft.com/office/drawing/2014/main" id="{7E8B7488-81FB-4EDB-AE65-544AA7DD55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Introduction</a:t>
            </a:r>
          </a:p>
          <a:p>
            <a:pPr eaLnBrk="1" hangingPunct="1"/>
            <a:r>
              <a:rPr lang="en-US" altLang="en-US"/>
              <a:t>Book says 6 to 12” above highest outlet, it is wrong!!!!!!!!</a:t>
            </a:r>
          </a:p>
          <a:p>
            <a:pPr eaLnBrk="1" hangingPunct="1"/>
            <a:r>
              <a:rPr lang="en-US" altLang="en-US"/>
              <a:t>Test answer: PVB installed 12” above highest outlet</a:t>
            </a:r>
          </a:p>
          <a:p>
            <a:pPr eaLnBrk="1" hangingPunct="1"/>
            <a:r>
              <a:rPr lang="en-US" altLang="en-US"/>
              <a:t>Known as PVB</a:t>
            </a: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>
            <a:extLst>
              <a:ext uri="{FF2B5EF4-FFF2-40B4-BE49-F238E27FC236}">
                <a16:creationId xmlns:a16="http://schemas.microsoft.com/office/drawing/2014/main" id="{11B4C72A-CD97-4CEC-B635-ABAD965135E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7066" indent="-291179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4717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30604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6491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62377" indent="-232943" defTabSz="465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28264" indent="-232943" defTabSz="465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94151" indent="-232943" defTabSz="465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60038" indent="-232943" defTabSz="465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BBA050F-9338-4A6F-9346-8913AC06B547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56</a:t>
            </a:fld>
            <a:endParaRPr lang="en-US" altLang="en-US"/>
          </a:p>
        </p:txBody>
      </p:sp>
      <p:sp>
        <p:nvSpPr>
          <p:cNvPr id="98307" name="Rectangle 2">
            <a:extLst>
              <a:ext uri="{FF2B5EF4-FFF2-40B4-BE49-F238E27FC236}">
                <a16:creationId xmlns:a16="http://schemas.microsoft.com/office/drawing/2014/main" id="{9AB5222C-5EF6-4872-94D4-A3AE635346A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>
            <a:extLst>
              <a:ext uri="{FF2B5EF4-FFF2-40B4-BE49-F238E27FC236}">
                <a16:creationId xmlns:a16="http://schemas.microsoft.com/office/drawing/2014/main" id="{44956EE3-63C0-4401-A529-6E6DAE1F61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Introduction</a:t>
            </a:r>
          </a:p>
          <a:p>
            <a:pPr eaLnBrk="1" hangingPunct="1"/>
            <a:r>
              <a:rPr lang="en-US" altLang="en-US"/>
              <a:t>Boilers conform to ASSE 1012; use no chemicals, generally residential </a:t>
            </a:r>
          </a:p>
          <a:p>
            <a:pPr eaLnBrk="1" hangingPunct="1"/>
            <a:r>
              <a:rPr lang="en-US" altLang="en-US"/>
              <a:t>Industrial boilers to ASSE 1013; use an RPZ; dual hazard</a:t>
            </a: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>
            <a:extLst>
              <a:ext uri="{FF2B5EF4-FFF2-40B4-BE49-F238E27FC236}">
                <a16:creationId xmlns:a16="http://schemas.microsoft.com/office/drawing/2014/main" id="{3124A919-02C6-4F95-879C-883E9299D91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7066" indent="-291179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4717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30604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6491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62377" indent="-232943" defTabSz="465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28264" indent="-232943" defTabSz="465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94151" indent="-232943" defTabSz="465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60038" indent="-232943" defTabSz="465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670755B-D5B6-438F-9B1F-39F8810D4285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57</a:t>
            </a:fld>
            <a:endParaRPr lang="en-US" altLang="en-US"/>
          </a:p>
        </p:txBody>
      </p:sp>
      <p:sp>
        <p:nvSpPr>
          <p:cNvPr id="100355" name="Rectangle 2">
            <a:extLst>
              <a:ext uri="{FF2B5EF4-FFF2-40B4-BE49-F238E27FC236}">
                <a16:creationId xmlns:a16="http://schemas.microsoft.com/office/drawing/2014/main" id="{9CE7C315-3468-4508-8898-A08D51FAB1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>
            <a:extLst>
              <a:ext uri="{FF2B5EF4-FFF2-40B4-BE49-F238E27FC236}">
                <a16:creationId xmlns:a16="http://schemas.microsoft.com/office/drawing/2014/main" id="{3E5A3DC2-EDFA-42A3-9C33-CA0D7828CD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Introduction</a:t>
            </a:r>
          </a:p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>
            <a:extLst>
              <a:ext uri="{FF2B5EF4-FFF2-40B4-BE49-F238E27FC236}">
                <a16:creationId xmlns:a16="http://schemas.microsoft.com/office/drawing/2014/main" id="{A6CD0648-F1A5-45E5-AD80-A778DEFBAA3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7066" indent="-291179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4717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30604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6491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62377" indent="-232943" defTabSz="465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28264" indent="-232943" defTabSz="465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94151" indent="-232943" defTabSz="465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60038" indent="-232943" defTabSz="465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08E46F9-9B71-4B3E-B466-A15492175E79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58</a:t>
            </a:fld>
            <a:endParaRPr lang="en-US" altLang="en-US"/>
          </a:p>
        </p:txBody>
      </p:sp>
      <p:sp>
        <p:nvSpPr>
          <p:cNvPr id="102403" name="Rectangle 2">
            <a:extLst>
              <a:ext uri="{FF2B5EF4-FFF2-40B4-BE49-F238E27FC236}">
                <a16:creationId xmlns:a16="http://schemas.microsoft.com/office/drawing/2014/main" id="{85A39502-3F63-4614-B2A5-9DCFE24B09B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>
            <a:extLst>
              <a:ext uri="{FF2B5EF4-FFF2-40B4-BE49-F238E27FC236}">
                <a16:creationId xmlns:a16="http://schemas.microsoft.com/office/drawing/2014/main" id="{A3ACA253-9A14-428E-B9D4-2B217919F6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Introduction</a:t>
            </a:r>
          </a:p>
          <a:p>
            <a:pPr eaLnBrk="1" hangingPunct="1"/>
            <a:r>
              <a:rPr lang="en-US" altLang="en-US"/>
              <a:t>Test answer: there is no relief port; does not open to atmosphere </a:t>
            </a:r>
          </a:p>
          <a:p>
            <a:pPr eaLnBrk="1" hangingPunct="1"/>
            <a:r>
              <a:rPr lang="en-US" altLang="en-US"/>
              <a:t>Known as DCVA</a:t>
            </a: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>
            <a:extLst>
              <a:ext uri="{FF2B5EF4-FFF2-40B4-BE49-F238E27FC236}">
                <a16:creationId xmlns:a16="http://schemas.microsoft.com/office/drawing/2014/main" id="{AFE4C8A4-8AC5-4D51-B711-591EA6E16D9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7066" indent="-291179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4717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30604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6491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62377" indent="-232943" defTabSz="465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28264" indent="-232943" defTabSz="465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94151" indent="-232943" defTabSz="465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60038" indent="-232943" defTabSz="465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9C902A7-A70C-462C-A0C5-73DE2509B7B2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59</a:t>
            </a:fld>
            <a:endParaRPr lang="en-US" altLang="en-US"/>
          </a:p>
        </p:txBody>
      </p:sp>
      <p:sp>
        <p:nvSpPr>
          <p:cNvPr id="104451" name="Rectangle 2">
            <a:extLst>
              <a:ext uri="{FF2B5EF4-FFF2-40B4-BE49-F238E27FC236}">
                <a16:creationId xmlns:a16="http://schemas.microsoft.com/office/drawing/2014/main" id="{0A67D6EA-A85D-4FDD-B8F9-48718A18B70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>
            <a:extLst>
              <a:ext uri="{FF2B5EF4-FFF2-40B4-BE49-F238E27FC236}">
                <a16:creationId xmlns:a16="http://schemas.microsoft.com/office/drawing/2014/main" id="{8FD924AE-1C28-456B-AA45-AC40EF882D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/>
              <a:t>Introduction</a:t>
            </a:r>
          </a:p>
          <a:p>
            <a:pPr eaLnBrk="1" hangingPunct="1"/>
            <a:r>
              <a:rPr lang="en-US" altLang="en-US" dirty="0"/>
              <a:t>Known as RP or RPZ</a:t>
            </a:r>
          </a:p>
          <a:p>
            <a:pPr eaLnBrk="1" hangingPunct="1"/>
            <a:r>
              <a:rPr lang="en-US" altLang="en-US" dirty="0"/>
              <a:t>Test Answer: minimum 12” max 48” clearance for relief port</a:t>
            </a:r>
          </a:p>
          <a:p>
            <a:pPr eaLnBrk="1" hangingPunct="1"/>
            <a:r>
              <a:rPr lang="en-US" altLang="en-US" dirty="0"/>
              <a:t>                    and at least 24” on all sides for maintenance</a:t>
            </a: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>
            <a:extLst>
              <a:ext uri="{FF2B5EF4-FFF2-40B4-BE49-F238E27FC236}">
                <a16:creationId xmlns:a16="http://schemas.microsoft.com/office/drawing/2014/main" id="{6E096523-1E21-4BAD-AC1D-8CC6218AF55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7066" indent="-291179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4717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30604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6491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62377" indent="-232943" defTabSz="465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28264" indent="-232943" defTabSz="465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94151" indent="-232943" defTabSz="465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60038" indent="-232943" defTabSz="465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1663972-3511-434D-ABC3-5E3299E785B4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60</a:t>
            </a:fld>
            <a:endParaRPr lang="en-US" altLang="en-US"/>
          </a:p>
        </p:txBody>
      </p:sp>
      <p:sp>
        <p:nvSpPr>
          <p:cNvPr id="106499" name="Rectangle 2">
            <a:extLst>
              <a:ext uri="{FF2B5EF4-FFF2-40B4-BE49-F238E27FC236}">
                <a16:creationId xmlns:a16="http://schemas.microsoft.com/office/drawing/2014/main" id="{691B9F56-5DD2-4AA7-A47E-7AE713809E4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>
            <a:extLst>
              <a:ext uri="{FF2B5EF4-FFF2-40B4-BE49-F238E27FC236}">
                <a16:creationId xmlns:a16="http://schemas.microsoft.com/office/drawing/2014/main" id="{1047F103-20B1-4AE1-8AF9-9AEBC96589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Test Answer: A backflow preventer equipped with test cocks must be inspected and tested at least once a year after the initial installation, inspection and test.</a:t>
            </a: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>
            <a:extLst>
              <a:ext uri="{FF2B5EF4-FFF2-40B4-BE49-F238E27FC236}">
                <a16:creationId xmlns:a16="http://schemas.microsoft.com/office/drawing/2014/main" id="{B2D2B460-9603-4946-9B9C-A9C46EFA2AF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0007" indent="-29603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5747" indent="-23617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61340" indent="-23617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35315" indent="-23617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01201" indent="-2361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67088" indent="-2361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32975" indent="-2361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98862" indent="-2361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0284825-7DEB-4382-AB30-6977F7F7DDBE}" type="slidenum">
              <a:rPr lang="en-US" altLang="en-US" smtClean="0"/>
              <a:pPr/>
              <a:t>61</a:t>
            </a:fld>
            <a:endParaRPr lang="en-US" altLang="en-US"/>
          </a:p>
        </p:txBody>
      </p:sp>
      <p:sp>
        <p:nvSpPr>
          <p:cNvPr id="79875" name="Rectangle 2">
            <a:extLst>
              <a:ext uri="{FF2B5EF4-FFF2-40B4-BE49-F238E27FC236}">
                <a16:creationId xmlns:a16="http://schemas.microsoft.com/office/drawing/2014/main" id="{13D48E2C-5979-4E72-9D67-2EDDAFEFEA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>
            <a:extLst>
              <a:ext uri="{FF2B5EF4-FFF2-40B4-BE49-F238E27FC236}">
                <a16:creationId xmlns:a16="http://schemas.microsoft.com/office/drawing/2014/main" id="{8CEFD86F-E534-4E6D-8A8B-1806E566D5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/>
              <a:t>Minimum identifying information to fill out test report for a given device.</a:t>
            </a:r>
          </a:p>
        </p:txBody>
      </p:sp>
    </p:spTree>
    <p:extLst>
      <p:ext uri="{BB962C8B-B14F-4D97-AF65-F5344CB8AC3E}">
        <p14:creationId xmlns:p14="http://schemas.microsoft.com/office/powerpoint/2010/main" val="14538158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02295DD2-0709-4274-9F6E-DC99D78BF53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259B2187-4075-43AE-BF4E-82088583BB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B90F42-66F2-457E-99DE-03D93F28EA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037FA45-B6BF-4983-B126-1C6821D6B56D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>
            <a:extLst>
              <a:ext uri="{FF2B5EF4-FFF2-40B4-BE49-F238E27FC236}">
                <a16:creationId xmlns:a16="http://schemas.microsoft.com/office/drawing/2014/main" id="{CD2D2568-E5F9-425C-8907-2D6542D9C1C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0007" indent="-29603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5747" indent="-23617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61340" indent="-23617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35315" indent="-23617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01201" indent="-2361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67088" indent="-2361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32975" indent="-2361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98862" indent="-2361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BE5B2A6-5C2F-471B-983E-0ECBDE43C637}" type="slidenum">
              <a:rPr lang="en-US" altLang="en-US" smtClean="0"/>
              <a:pPr/>
              <a:t>63</a:t>
            </a:fld>
            <a:endParaRPr lang="en-US" altLang="en-US"/>
          </a:p>
        </p:txBody>
      </p:sp>
      <p:sp>
        <p:nvSpPr>
          <p:cNvPr id="108547" name="Rectangle 2">
            <a:extLst>
              <a:ext uri="{FF2B5EF4-FFF2-40B4-BE49-F238E27FC236}">
                <a16:creationId xmlns:a16="http://schemas.microsoft.com/office/drawing/2014/main" id="{02ADDB51-9FEA-455F-825E-86A001F8F24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>
            <a:extLst>
              <a:ext uri="{FF2B5EF4-FFF2-40B4-BE49-F238E27FC236}">
                <a16:creationId xmlns:a16="http://schemas.microsoft.com/office/drawing/2014/main" id="{F6D4CF8D-3877-4EBE-9839-CE5300353B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/>
              <a:t>Show strainer</a:t>
            </a:r>
          </a:p>
        </p:txBody>
      </p:sp>
    </p:spTree>
    <p:extLst>
      <p:ext uri="{BB962C8B-B14F-4D97-AF65-F5344CB8AC3E}">
        <p14:creationId xmlns:p14="http://schemas.microsoft.com/office/powerpoint/2010/main" val="90210629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Check with the area on their requirements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9337726-4C80-4343-B5A3-5B1C43F0E4DE}" type="slidenum">
              <a:rPr lang="en-US" altLang="en-US" smtClean="0"/>
              <a:pPr>
                <a:defRPr/>
              </a:pPr>
              <a:t>64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99234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>
            <a:extLst>
              <a:ext uri="{FF2B5EF4-FFF2-40B4-BE49-F238E27FC236}">
                <a16:creationId xmlns:a16="http://schemas.microsoft.com/office/drawing/2014/main" id="{909A6324-C168-4920-BF45-AE60479204D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0007" indent="-29603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5747" indent="-23617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61340" indent="-23617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35315" indent="-23617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01201" indent="-2361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67088" indent="-2361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32975" indent="-2361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98862" indent="-2361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C3676A6-5D61-48F5-8883-78D644F5E8E6}" type="slidenum">
              <a:rPr lang="en-US" altLang="en-US" smtClean="0"/>
              <a:pPr/>
              <a:t>65</a:t>
            </a:fld>
            <a:endParaRPr lang="en-US" altLang="en-US"/>
          </a:p>
        </p:txBody>
      </p:sp>
      <p:sp>
        <p:nvSpPr>
          <p:cNvPr id="114691" name="Rectangle 2">
            <a:extLst>
              <a:ext uri="{FF2B5EF4-FFF2-40B4-BE49-F238E27FC236}">
                <a16:creationId xmlns:a16="http://schemas.microsoft.com/office/drawing/2014/main" id="{01838AB6-ED33-4E4D-A5EC-E84FA150A29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>
            <a:extLst>
              <a:ext uri="{FF2B5EF4-FFF2-40B4-BE49-F238E27FC236}">
                <a16:creationId xmlns:a16="http://schemas.microsoft.com/office/drawing/2014/main" id="{820B0BEA-B5A3-4300-AF0F-C0113D83F8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621750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>
            <a:extLst>
              <a:ext uri="{FF2B5EF4-FFF2-40B4-BE49-F238E27FC236}">
                <a16:creationId xmlns:a16="http://schemas.microsoft.com/office/drawing/2014/main" id="{BB92826B-500D-44CC-A9B6-899457FCE2F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0007" indent="-29603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5747" indent="-23617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61340" indent="-23617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35315" indent="-23617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01201" indent="-2361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67088" indent="-2361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32975" indent="-2361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98862" indent="-2361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44C227C-32B6-42AA-B6AD-4CB86255304B}" type="slidenum">
              <a:rPr lang="en-US" altLang="en-US" smtClean="0"/>
              <a:pPr/>
              <a:t>66</a:t>
            </a:fld>
            <a:endParaRPr lang="en-US" altLang="en-US"/>
          </a:p>
        </p:txBody>
      </p:sp>
      <p:sp>
        <p:nvSpPr>
          <p:cNvPr id="110595" name="Rectangle 2">
            <a:extLst>
              <a:ext uri="{FF2B5EF4-FFF2-40B4-BE49-F238E27FC236}">
                <a16:creationId xmlns:a16="http://schemas.microsoft.com/office/drawing/2014/main" id="{7460AB12-A5A3-4B7F-A171-4EB38ADCF97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>
            <a:extLst>
              <a:ext uri="{FF2B5EF4-FFF2-40B4-BE49-F238E27FC236}">
                <a16:creationId xmlns:a16="http://schemas.microsoft.com/office/drawing/2014/main" id="{51C88138-8268-4DAC-9F55-4FF38244E1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/>
              <a:t>This is parallel installation, not a bypass.</a:t>
            </a:r>
          </a:p>
        </p:txBody>
      </p:sp>
    </p:spTree>
    <p:extLst>
      <p:ext uri="{BB962C8B-B14F-4D97-AF65-F5344CB8AC3E}">
        <p14:creationId xmlns:p14="http://schemas.microsoft.com/office/powerpoint/2010/main" val="308543635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>
            <a:extLst>
              <a:ext uri="{FF2B5EF4-FFF2-40B4-BE49-F238E27FC236}">
                <a16:creationId xmlns:a16="http://schemas.microsoft.com/office/drawing/2014/main" id="{455A3550-1A14-4D7A-8247-550463E7C1F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7066" indent="-291179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4717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30604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6491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62377" indent="-232943" defTabSz="465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28264" indent="-232943" defTabSz="465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94151" indent="-232943" defTabSz="465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60038" indent="-232943" defTabSz="465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6F7A4CE-E13E-4AE6-9E94-0684669C5ABE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69</a:t>
            </a:fld>
            <a:endParaRPr lang="en-US" altLang="en-US"/>
          </a:p>
        </p:txBody>
      </p:sp>
      <p:sp>
        <p:nvSpPr>
          <p:cNvPr id="109571" name="Rectangle 2">
            <a:extLst>
              <a:ext uri="{FF2B5EF4-FFF2-40B4-BE49-F238E27FC236}">
                <a16:creationId xmlns:a16="http://schemas.microsoft.com/office/drawing/2014/main" id="{63CCD0A0-F1D8-42CE-BEF2-F95736CBA44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>
            <a:extLst>
              <a:ext uri="{FF2B5EF4-FFF2-40B4-BE49-F238E27FC236}">
                <a16:creationId xmlns:a16="http://schemas.microsoft.com/office/drawing/2014/main" id="{A1CD87D7-D0B8-414B-B187-B9C4897133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u="sng"/>
              <a:t>Principal of Operation</a:t>
            </a:r>
          </a:p>
          <a:p>
            <a:pPr eaLnBrk="1" hangingPunct="1"/>
            <a:r>
              <a:rPr lang="en-US" altLang="en-US"/>
              <a:t>The spring-loaded 1</a:t>
            </a:r>
            <a:r>
              <a:rPr lang="en-US" altLang="en-US" baseline="30000"/>
              <a:t>st</a:t>
            </a:r>
            <a:r>
              <a:rPr lang="en-US" altLang="en-US"/>
              <a:t> check valve opens during normal flow and closes under no-flow or reversed flow conditions. </a:t>
            </a:r>
          </a:p>
          <a:p>
            <a:pPr eaLnBrk="1" hangingPunct="1"/>
            <a:r>
              <a:rPr lang="en-US" altLang="en-US"/>
              <a:t>When the supply pressure drops below atmospheric pressure, the 1</a:t>
            </a:r>
            <a:r>
              <a:rPr lang="en-US" altLang="en-US" baseline="30000"/>
              <a:t>st</a:t>
            </a:r>
            <a:r>
              <a:rPr lang="en-US" altLang="en-US"/>
              <a:t> check closes and the vacuum opens the air-inlet and breaks the vacuum preventing backflow from occurring. 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 u="sng"/>
              <a:t>Installation</a:t>
            </a:r>
            <a:r>
              <a:rPr lang="en-US" altLang="en-US"/>
              <a:t>: easily accessible, 12 “ above highest downstream outlet or highest point in downstream system</a:t>
            </a:r>
          </a:p>
          <a:p>
            <a:pPr eaLnBrk="1" hangingPunct="1"/>
            <a:r>
              <a:rPr lang="en-US" altLang="en-US"/>
              <a:t>                  downstream valve allowed</a:t>
            </a: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>
            <a:extLst>
              <a:ext uri="{FF2B5EF4-FFF2-40B4-BE49-F238E27FC236}">
                <a16:creationId xmlns:a16="http://schemas.microsoft.com/office/drawing/2014/main" id="{994CFBA2-A2B4-459A-8DB6-A345636E09D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7066" indent="-291179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4717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30604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6491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62377" indent="-232943" defTabSz="465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28264" indent="-232943" defTabSz="465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94151" indent="-232943" defTabSz="465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60038" indent="-232943" defTabSz="465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AE448C7-5F38-4E90-A289-8C3F9964D1E8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70</a:t>
            </a:fld>
            <a:endParaRPr lang="en-US" altLang="en-US"/>
          </a:p>
        </p:txBody>
      </p:sp>
      <p:sp>
        <p:nvSpPr>
          <p:cNvPr id="111619" name="Rectangle 2">
            <a:extLst>
              <a:ext uri="{FF2B5EF4-FFF2-40B4-BE49-F238E27FC236}">
                <a16:creationId xmlns:a16="http://schemas.microsoft.com/office/drawing/2014/main" id="{9D438103-8EA4-4CEB-9DAC-C3C554F38B2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>
            <a:extLst>
              <a:ext uri="{FF2B5EF4-FFF2-40B4-BE49-F238E27FC236}">
                <a16:creationId xmlns:a16="http://schemas.microsoft.com/office/drawing/2014/main" id="{3AF38875-AEAB-4333-A512-11B9E04F6C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u="sng"/>
              <a:t>Principal of operation</a:t>
            </a:r>
          </a:p>
          <a:p>
            <a:pPr eaLnBrk="1" hangingPunct="1"/>
            <a:r>
              <a:rPr lang="en-US" altLang="en-US"/>
              <a:t>1</a:t>
            </a:r>
            <a:r>
              <a:rPr lang="en-US" altLang="en-US" baseline="30000"/>
              <a:t>st</a:t>
            </a:r>
            <a:r>
              <a:rPr lang="en-US" altLang="en-US"/>
              <a:t> check closes as a result of reverse flow caused by backsiphonage,</a:t>
            </a:r>
          </a:p>
          <a:p>
            <a:pPr eaLnBrk="1" hangingPunct="1"/>
            <a:r>
              <a:rPr lang="en-US" altLang="en-US"/>
              <a:t>The 2</a:t>
            </a:r>
            <a:r>
              <a:rPr lang="en-US" altLang="en-US" baseline="30000"/>
              <a:t>nd</a:t>
            </a:r>
            <a:r>
              <a:rPr lang="en-US" altLang="en-US"/>
              <a:t> check closes as a result of backpressure</a:t>
            </a:r>
          </a:p>
          <a:p>
            <a:pPr eaLnBrk="1" hangingPunct="1"/>
            <a:r>
              <a:rPr lang="en-US" altLang="en-US"/>
              <a:t>Test Answer: The high side hose is the only hose used on a DCVA by the methods taught in this class.</a:t>
            </a: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>
            <a:extLst>
              <a:ext uri="{FF2B5EF4-FFF2-40B4-BE49-F238E27FC236}">
                <a16:creationId xmlns:a16="http://schemas.microsoft.com/office/drawing/2014/main" id="{4DDDF527-9266-4EDE-8F9D-701FBD08842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7066" indent="-291179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4717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30604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6491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62377" indent="-232943" defTabSz="465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28264" indent="-232943" defTabSz="465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94151" indent="-232943" defTabSz="465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60038" indent="-232943" defTabSz="465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FC51EF5-8CDC-4793-B01F-9091D4742404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71</a:t>
            </a:fld>
            <a:endParaRPr lang="en-US" altLang="en-US"/>
          </a:p>
        </p:txBody>
      </p:sp>
      <p:sp>
        <p:nvSpPr>
          <p:cNvPr id="113667" name="Rectangle 2">
            <a:extLst>
              <a:ext uri="{FF2B5EF4-FFF2-40B4-BE49-F238E27FC236}">
                <a16:creationId xmlns:a16="http://schemas.microsoft.com/office/drawing/2014/main" id="{8A85D6A8-5042-4DAC-B6C0-FA1702EC65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>
            <a:extLst>
              <a:ext uri="{FF2B5EF4-FFF2-40B4-BE49-F238E27FC236}">
                <a16:creationId xmlns:a16="http://schemas.microsoft.com/office/drawing/2014/main" id="{6EF257B1-CC33-43EA-A894-4E5C266729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u="sng"/>
              <a:t>Principal  of operation</a:t>
            </a:r>
            <a:endParaRPr lang="en-US" altLang="en-US"/>
          </a:p>
          <a:p>
            <a:pPr eaLnBrk="1" hangingPunct="1"/>
            <a:r>
              <a:rPr lang="en-US" altLang="en-US"/>
              <a:t>Same as DCVA, but note the smaller bypass line with a DCVA, installed for detecting water theft, in a direct service connection fire line.</a:t>
            </a:r>
            <a:endParaRPr lang="en-US" altLang="en-US" u="sng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>
            <a:extLst>
              <a:ext uri="{FF2B5EF4-FFF2-40B4-BE49-F238E27FC236}">
                <a16:creationId xmlns:a16="http://schemas.microsoft.com/office/drawing/2014/main" id="{48A49E02-7F1C-48C3-858F-CCD03373ACA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7066" indent="-291179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4717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30604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6491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62377" indent="-232943" defTabSz="465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28264" indent="-232943" defTabSz="465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94151" indent="-232943" defTabSz="465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60038" indent="-232943" defTabSz="465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4658C46-0FC4-4DC8-9192-2CCC08DC826C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72</a:t>
            </a:fld>
            <a:endParaRPr lang="en-US" altLang="en-US"/>
          </a:p>
        </p:txBody>
      </p:sp>
      <p:sp>
        <p:nvSpPr>
          <p:cNvPr id="116739" name="Rectangle 2">
            <a:extLst>
              <a:ext uri="{FF2B5EF4-FFF2-40B4-BE49-F238E27FC236}">
                <a16:creationId xmlns:a16="http://schemas.microsoft.com/office/drawing/2014/main" id="{E0C0FA2E-1ADD-4B82-AE7D-2C153ADA52B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>
            <a:extLst>
              <a:ext uri="{FF2B5EF4-FFF2-40B4-BE49-F238E27FC236}">
                <a16:creationId xmlns:a16="http://schemas.microsoft.com/office/drawing/2014/main" id="{DE2785F0-5AC2-47BD-8544-1A3A24DDD7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u="sng"/>
              <a:t>Principal of operation</a:t>
            </a:r>
            <a:endParaRPr lang="en-US" altLang="en-US"/>
          </a:p>
          <a:p>
            <a:pPr eaLnBrk="1" hangingPunct="1"/>
            <a:r>
              <a:rPr lang="en-US" altLang="en-US"/>
              <a:t>When backflow occurs, the 1</a:t>
            </a:r>
            <a:r>
              <a:rPr lang="en-US" altLang="en-US" baseline="30000"/>
              <a:t>st</a:t>
            </a:r>
            <a:r>
              <a:rPr lang="en-US" altLang="en-US"/>
              <a:t> check valve will close, if the 1</a:t>
            </a:r>
            <a:r>
              <a:rPr lang="en-US" altLang="en-US" baseline="30000"/>
              <a:t>st</a:t>
            </a:r>
            <a:r>
              <a:rPr lang="en-US" altLang="en-US"/>
              <a:t> check fails to seat properly, the reduced pressure zone and the 2</a:t>
            </a:r>
            <a:r>
              <a:rPr lang="en-US" altLang="en-US" baseline="30000"/>
              <a:t>nd</a:t>
            </a:r>
            <a:r>
              <a:rPr lang="en-US" altLang="en-US"/>
              <a:t> check will close simultaneously.</a:t>
            </a:r>
          </a:p>
          <a:p>
            <a:pPr eaLnBrk="1" hangingPunct="1"/>
            <a:r>
              <a:rPr lang="en-US" altLang="en-US"/>
              <a:t>This will open the zone to the atmosphere, dumping the backflow out the relief port.</a:t>
            </a:r>
          </a:p>
          <a:p>
            <a:pPr eaLnBrk="1" hangingPunct="1"/>
            <a:r>
              <a:rPr lang="en-US" altLang="en-US"/>
              <a:t>The relief valve is sensitive to a drop of 2 psi in the supply pressure.</a:t>
            </a: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>
            <a:extLst>
              <a:ext uri="{FF2B5EF4-FFF2-40B4-BE49-F238E27FC236}">
                <a16:creationId xmlns:a16="http://schemas.microsoft.com/office/drawing/2014/main" id="{42CC1734-BDD2-433E-B187-F6CE8248F9A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7066" indent="-291179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4717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30604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6491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62377" indent="-232943" defTabSz="465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28264" indent="-232943" defTabSz="465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94151" indent="-232943" defTabSz="465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60038" indent="-232943" defTabSz="465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249BFBD-7AC5-4EBD-AC96-07908DD1548D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73</a:t>
            </a:fld>
            <a:endParaRPr lang="en-US" altLang="en-US"/>
          </a:p>
        </p:txBody>
      </p:sp>
      <p:sp>
        <p:nvSpPr>
          <p:cNvPr id="118787" name="Rectangle 2">
            <a:extLst>
              <a:ext uri="{FF2B5EF4-FFF2-40B4-BE49-F238E27FC236}">
                <a16:creationId xmlns:a16="http://schemas.microsoft.com/office/drawing/2014/main" id="{C861EF60-A998-415E-99B2-5BE9AA15C8A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>
            <a:extLst>
              <a:ext uri="{FF2B5EF4-FFF2-40B4-BE49-F238E27FC236}">
                <a16:creationId xmlns:a16="http://schemas.microsoft.com/office/drawing/2014/main" id="{8CF52F62-D578-49ED-B6C2-38899D5B2C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u="sng"/>
              <a:t>Principal of operation</a:t>
            </a:r>
            <a:endParaRPr lang="en-US" altLang="en-US"/>
          </a:p>
          <a:p>
            <a:pPr eaLnBrk="1" hangingPunct="1"/>
            <a:r>
              <a:rPr lang="en-US" altLang="en-US"/>
              <a:t>When backflow occurs, the 1</a:t>
            </a:r>
            <a:r>
              <a:rPr lang="en-US" altLang="en-US" baseline="30000"/>
              <a:t>st</a:t>
            </a:r>
            <a:r>
              <a:rPr lang="en-US" altLang="en-US"/>
              <a:t> check valve will close, if the 1</a:t>
            </a:r>
            <a:r>
              <a:rPr lang="en-US" altLang="en-US" baseline="30000"/>
              <a:t>st</a:t>
            </a:r>
            <a:r>
              <a:rPr lang="en-US" altLang="en-US"/>
              <a:t> check fails to seat properly, the reduced pressure zone and the 2</a:t>
            </a:r>
            <a:r>
              <a:rPr lang="en-US" altLang="en-US" baseline="30000"/>
              <a:t>nd</a:t>
            </a:r>
            <a:r>
              <a:rPr lang="en-US" altLang="en-US"/>
              <a:t> check will close simultaneously.</a:t>
            </a:r>
          </a:p>
          <a:p>
            <a:pPr eaLnBrk="1" hangingPunct="1"/>
            <a:r>
              <a:rPr lang="en-US" altLang="en-US"/>
              <a:t>This will open the zone to the atmosphere, dumping the backflow out the relief port.</a:t>
            </a:r>
          </a:p>
          <a:p>
            <a:pPr eaLnBrk="1" hangingPunct="1"/>
            <a:r>
              <a:rPr lang="en-US" altLang="en-US"/>
              <a:t>The relief valve is sensitive to a drop of 2 psi in the supply pressure.</a:t>
            </a:r>
          </a:p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>
            <a:extLst>
              <a:ext uri="{FF2B5EF4-FFF2-40B4-BE49-F238E27FC236}">
                <a16:creationId xmlns:a16="http://schemas.microsoft.com/office/drawing/2014/main" id="{458EB573-FBD0-4DA1-A205-52C255E4331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0007" indent="-29603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5747" indent="-23617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61340" indent="-23617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35315" indent="-23617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01201" indent="-2361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67088" indent="-2361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32975" indent="-2361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98862" indent="-2361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430315B-32CD-46FA-A5D4-2E86FE05BB43}" type="slidenum">
              <a:rPr lang="en-US" altLang="en-US" smtClean="0"/>
              <a:pPr/>
              <a:t>75</a:t>
            </a:fld>
            <a:endParaRPr lang="en-US" altLang="en-US"/>
          </a:p>
        </p:txBody>
      </p:sp>
      <p:sp>
        <p:nvSpPr>
          <p:cNvPr id="92163" name="Rectangle 2">
            <a:extLst>
              <a:ext uri="{FF2B5EF4-FFF2-40B4-BE49-F238E27FC236}">
                <a16:creationId xmlns:a16="http://schemas.microsoft.com/office/drawing/2014/main" id="{6E36E559-7A73-4E87-AC39-8492385940E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>
            <a:extLst>
              <a:ext uri="{FF2B5EF4-FFF2-40B4-BE49-F238E27FC236}">
                <a16:creationId xmlns:a16="http://schemas.microsoft.com/office/drawing/2014/main" id="{3987CEE8-C38F-4792-BD7D-1030820232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/>
              <a:t>Point out newer type of hydrant on display table.  Self contained (sanitary) hydrant is frost proof but does not drain back into the ground.</a:t>
            </a:r>
          </a:p>
        </p:txBody>
      </p:sp>
    </p:spTree>
    <p:extLst>
      <p:ext uri="{BB962C8B-B14F-4D97-AF65-F5344CB8AC3E}">
        <p14:creationId xmlns:p14="http://schemas.microsoft.com/office/powerpoint/2010/main" val="41174381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C0F9ED63-0164-4794-A00A-7544CF80511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7066" indent="-291179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4717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30604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6491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62377" indent="-232943" defTabSz="465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28264" indent="-232943" defTabSz="465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94151" indent="-232943" defTabSz="465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60038" indent="-232943" defTabSz="465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2C730CC-9D8F-4855-80B6-9ED2AB7B5BC7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altLang="en-US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2F419C1A-2544-434E-A0C2-E5060EEA5DF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19463D43-B0F1-40BD-9D90-BB2F05EC24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Test answer: Potable water- water that is safe to drink</a:t>
            </a:r>
          </a:p>
          <a:p>
            <a:pPr eaLnBrk="1" hangingPunct="1"/>
            <a:r>
              <a:rPr lang="en-US" altLang="en-US"/>
              <a:t>Test answer: Backflow- undesirable reversal of flow in a system</a:t>
            </a: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>
            <a:extLst>
              <a:ext uri="{FF2B5EF4-FFF2-40B4-BE49-F238E27FC236}">
                <a16:creationId xmlns:a16="http://schemas.microsoft.com/office/drawing/2014/main" id="{C0A95216-BD30-4DAB-8958-92EA18401E6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0007" indent="-29603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5747" indent="-23617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61340" indent="-23617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35315" indent="-23617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01201" indent="-2361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67088" indent="-2361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32975" indent="-2361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98862" indent="-2361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2363662-10EF-436E-A703-2991073E2257}" type="slidenum">
              <a:rPr lang="en-US" altLang="en-US" smtClean="0"/>
              <a:pPr/>
              <a:t>79</a:t>
            </a:fld>
            <a:endParaRPr lang="en-US" altLang="en-US"/>
          </a:p>
        </p:txBody>
      </p:sp>
      <p:sp>
        <p:nvSpPr>
          <p:cNvPr id="129027" name="Rectangle 2">
            <a:extLst>
              <a:ext uri="{FF2B5EF4-FFF2-40B4-BE49-F238E27FC236}">
                <a16:creationId xmlns:a16="http://schemas.microsoft.com/office/drawing/2014/main" id="{5537CE94-2B23-48CB-87F8-71CFE4646DF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>
            <a:extLst>
              <a:ext uri="{FF2B5EF4-FFF2-40B4-BE49-F238E27FC236}">
                <a16:creationId xmlns:a16="http://schemas.microsoft.com/office/drawing/2014/main" id="{827CA994-2995-4F23-8662-D0FAC040E8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4565846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>
            <a:extLst>
              <a:ext uri="{FF2B5EF4-FFF2-40B4-BE49-F238E27FC236}">
                <a16:creationId xmlns:a16="http://schemas.microsoft.com/office/drawing/2014/main" id="{2C87F262-C32A-4A9A-A434-FBD7319D7A5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0007" indent="-29603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5747" indent="-23617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61340" indent="-23617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35315" indent="-23617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01201" indent="-2361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67088" indent="-2361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32975" indent="-2361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98862" indent="-2361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D3DED85-25B1-4BB6-A599-C1BE3CFF588E}" type="slidenum">
              <a:rPr lang="en-US" altLang="en-US" smtClean="0"/>
              <a:pPr/>
              <a:t>80</a:t>
            </a:fld>
            <a:endParaRPr lang="en-US" altLang="en-US"/>
          </a:p>
        </p:txBody>
      </p:sp>
      <p:sp>
        <p:nvSpPr>
          <p:cNvPr id="131075" name="Rectangle 2">
            <a:extLst>
              <a:ext uri="{FF2B5EF4-FFF2-40B4-BE49-F238E27FC236}">
                <a16:creationId xmlns:a16="http://schemas.microsoft.com/office/drawing/2014/main" id="{52B77E71-B501-4B02-978B-5CC2385B963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>
            <a:extLst>
              <a:ext uri="{FF2B5EF4-FFF2-40B4-BE49-F238E27FC236}">
                <a16:creationId xmlns:a16="http://schemas.microsoft.com/office/drawing/2014/main" id="{6726BCB4-454F-4D7B-A533-5CB66F44D1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6402870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>
            <a:extLst>
              <a:ext uri="{FF2B5EF4-FFF2-40B4-BE49-F238E27FC236}">
                <a16:creationId xmlns:a16="http://schemas.microsoft.com/office/drawing/2014/main" id="{0C3A3559-529A-49E5-8E7D-3B7155B9BB0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9027" name="Notes Placeholder 2">
            <a:extLst>
              <a:ext uri="{FF2B5EF4-FFF2-40B4-BE49-F238E27FC236}">
                <a16:creationId xmlns:a16="http://schemas.microsoft.com/office/drawing/2014/main" id="{A83E3C5B-8F03-4390-8BC9-87D26E314E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91B878-8E20-4FA3-B017-F0595A6E6C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75913C7-E1FD-4361-810A-383242057902}" type="slidenum">
              <a:rPr lang="en-US" altLang="en-US" smtClean="0"/>
              <a:pPr>
                <a:defRPr/>
              </a:pPr>
              <a:t>86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>
            <a:extLst>
              <a:ext uri="{FF2B5EF4-FFF2-40B4-BE49-F238E27FC236}">
                <a16:creationId xmlns:a16="http://schemas.microsoft.com/office/drawing/2014/main" id="{CEF2D56C-15EB-4A66-AEEF-D3F41945692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0007" indent="-29603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5747" indent="-23617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61340" indent="-23617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35315" indent="-23617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01201" indent="-2361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67088" indent="-2361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32975" indent="-2361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98862" indent="-2361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6667185-9526-4366-A3B9-BB6444041C27}" type="slidenum">
              <a:rPr lang="en-US" altLang="en-US" smtClean="0"/>
              <a:pPr/>
              <a:t>87</a:t>
            </a:fld>
            <a:endParaRPr lang="en-US" altLang="en-US"/>
          </a:p>
        </p:txBody>
      </p:sp>
      <p:sp>
        <p:nvSpPr>
          <p:cNvPr id="86019" name="Rectangle 2">
            <a:extLst>
              <a:ext uri="{FF2B5EF4-FFF2-40B4-BE49-F238E27FC236}">
                <a16:creationId xmlns:a16="http://schemas.microsoft.com/office/drawing/2014/main" id="{3AB285AB-1A85-49B6-AA56-1FD629E7DC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>
            <a:extLst>
              <a:ext uri="{FF2B5EF4-FFF2-40B4-BE49-F238E27FC236}">
                <a16:creationId xmlns:a16="http://schemas.microsoft.com/office/drawing/2014/main" id="{3BE07AEC-FC7C-4D6C-AC8A-6FEC8B4D8B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/>
              <a:t>In accordance with the Health Department waterworks regulation.</a:t>
            </a:r>
          </a:p>
        </p:txBody>
      </p:sp>
    </p:spTree>
    <p:extLst>
      <p:ext uri="{BB962C8B-B14F-4D97-AF65-F5344CB8AC3E}">
        <p14:creationId xmlns:p14="http://schemas.microsoft.com/office/powerpoint/2010/main" val="259160182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>
            <a:extLst>
              <a:ext uri="{FF2B5EF4-FFF2-40B4-BE49-F238E27FC236}">
                <a16:creationId xmlns:a16="http://schemas.microsoft.com/office/drawing/2014/main" id="{F3EA911F-68FC-41F9-AE0E-EDDA92EE6E1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0007" indent="-29603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5747" indent="-23617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61340" indent="-23617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35315" indent="-23617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01201" indent="-2361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67088" indent="-2361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32975" indent="-2361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98862" indent="-2361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2354A61-45D8-4403-B6F4-5D1895A89834}" type="slidenum">
              <a:rPr lang="en-US" altLang="en-US" smtClean="0"/>
              <a:pPr/>
              <a:t>88</a:t>
            </a:fld>
            <a:endParaRPr lang="en-US" altLang="en-US"/>
          </a:p>
        </p:txBody>
      </p:sp>
      <p:sp>
        <p:nvSpPr>
          <p:cNvPr id="133123" name="Rectangle 2">
            <a:extLst>
              <a:ext uri="{FF2B5EF4-FFF2-40B4-BE49-F238E27FC236}">
                <a16:creationId xmlns:a16="http://schemas.microsoft.com/office/drawing/2014/main" id="{A4D92F54-2A78-41A3-8914-9DE2492CF60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>
            <a:extLst>
              <a:ext uri="{FF2B5EF4-FFF2-40B4-BE49-F238E27FC236}">
                <a16:creationId xmlns:a16="http://schemas.microsoft.com/office/drawing/2014/main" id="{CD5FBF40-868E-4814-96C8-BEC7186BB4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65546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0BEAF12B-720B-4C03-B8F0-848B1B74B9E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7066" indent="-291179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4717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30604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6491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62377" indent="-232943" defTabSz="465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28264" indent="-232943" defTabSz="465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94151" indent="-232943" defTabSz="465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60038" indent="-232943" defTabSz="465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8EA94FE-9572-41E6-8E00-94C6B186E871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altLang="en-US"/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3EC77FA6-6459-4E66-AADC-B9EB08A0A3E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9B73C45C-EFAD-41DF-A6D4-C7B92D46ED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/>
              <a:t>Show Pictures of Inspections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>
            <a:extLst>
              <a:ext uri="{FF2B5EF4-FFF2-40B4-BE49-F238E27FC236}">
                <a16:creationId xmlns:a16="http://schemas.microsoft.com/office/drawing/2014/main" id="{8F57C53D-BB9C-4047-8A4D-D54F3C49CA0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7066" indent="-291179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4717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30604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6491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62377" indent="-232943" defTabSz="465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28264" indent="-232943" defTabSz="465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94151" indent="-232943" defTabSz="465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60038" indent="-232943" defTabSz="465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5D270A2-0EB6-48B7-A5FE-8B29F9BD81C2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altLang="en-US"/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D5746377-5925-4261-BE6C-99A5703A338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>
            <a:extLst>
              <a:ext uri="{FF2B5EF4-FFF2-40B4-BE49-F238E27FC236}">
                <a16:creationId xmlns:a16="http://schemas.microsoft.com/office/drawing/2014/main" id="{CA29905E-001D-4312-92FE-CD482F40F1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V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D802276F-C03A-40D5-8F68-5C0E079BA79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7066" indent="-291179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4717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30604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6491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62377" indent="-232943" defTabSz="465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28264" indent="-232943" defTabSz="465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94151" indent="-232943" defTabSz="465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60038" indent="-232943" defTabSz="465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D8D91A2-9035-456F-B5F0-4920B67D43E3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altLang="en-US"/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8D2F6182-DDFF-4EB3-AF65-CA00BDDDC29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FBDA6846-86D6-47CC-9B28-94CCBA0899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altLang="en-US"/>
              <a:t>Hose end fertilizer/insecticide applicators</a:t>
            </a:r>
          </a:p>
          <a:p>
            <a:pPr eaLnBrk="1" hangingPunct="1">
              <a:buFontTx/>
              <a:buChar char="•"/>
            </a:pPr>
            <a:r>
              <a:rPr lang="en-US" altLang="en-US"/>
              <a:t>Water bed drain kits</a:t>
            </a:r>
          </a:p>
          <a:p>
            <a:pPr eaLnBrk="1" hangingPunct="1">
              <a:buFontTx/>
              <a:buChar char="•"/>
            </a:pPr>
            <a:r>
              <a:rPr lang="en-US" altLang="en-US"/>
              <a:t>Venturi/backsiphonage</a:t>
            </a:r>
          </a:p>
          <a:p>
            <a:pPr eaLnBrk="1" hangingPunct="1">
              <a:buFontTx/>
              <a:buChar char="•"/>
            </a:pPr>
            <a:r>
              <a:rPr lang="en-US" altLang="en-US"/>
              <a:t>Test Answer: The City of Portsmouth requires mortuaries to have the maximum protection from backflow.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FB924DCE-6B94-4B55-BED0-3BC6D0512D0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7066" indent="-291179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4717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30604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6491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62377" indent="-232943" defTabSz="465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28264" indent="-232943" defTabSz="465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94151" indent="-232943" defTabSz="465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60038" indent="-232943" defTabSz="465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87015E7-8C4B-46F3-B54E-EE5EC2217636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altLang="en-US"/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B22CFE3E-6D34-46A6-8F06-EB526378064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8D0B1E19-A6E9-47B4-871B-FF2EDEC5A5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Severity of Sodium Hydroxide</a:t>
            </a:r>
          </a:p>
          <a:p>
            <a:pPr eaLnBrk="1" hangingPunct="1"/>
            <a:r>
              <a:rPr lang="en-US" altLang="en-US"/>
              <a:t>Simple hose bibb vacuum breaker could have prevented this!!!!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Titl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825501"/>
            <a:ext cx="7772400" cy="1257299"/>
          </a:xfrm>
        </p:spPr>
        <p:txBody>
          <a:bodyPr/>
          <a:lstStyle>
            <a:lvl1pPr>
              <a:defRPr>
                <a:solidFill>
                  <a:srgbClr val="00366C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768599"/>
            <a:ext cx="6400800" cy="2218267"/>
          </a:xfrm>
        </p:spPr>
        <p:txBody>
          <a:bodyPr/>
          <a:lstStyle>
            <a:lvl1pPr marL="0" indent="0" algn="ctr">
              <a:buNone/>
              <a:defRPr b="1" i="1">
                <a:solidFill>
                  <a:srgbClr val="00366C"/>
                </a:solidFill>
                <a:latin typeface="Gill Sans"/>
                <a:cs typeface="Gill San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47916" y="6336826"/>
            <a:ext cx="2133600" cy="365125"/>
          </a:xfrm>
        </p:spPr>
        <p:txBody>
          <a:bodyPr/>
          <a:lstStyle/>
          <a:p>
            <a:pPr>
              <a:defRPr/>
            </a:pPr>
            <a:fld id="{5164B7C8-84F8-45D3-9399-1B963D2C001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2425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 Content (le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64B7C8-84F8-45D3-9399-1B963D2C001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7200" y="2252663"/>
            <a:ext cx="8229600" cy="3673475"/>
          </a:xfrm>
        </p:spPr>
        <p:txBody>
          <a:bodyPr/>
          <a:lstStyle>
            <a:lvl1pPr marL="0" indent="0" algn="l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029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Li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694960"/>
            <a:ext cx="8229600" cy="120157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64B7C8-84F8-45D3-9399-1B963D2C001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2184400"/>
            <a:ext cx="8305800" cy="2946400"/>
          </a:xfrm>
        </p:spPr>
        <p:txBody>
          <a:bodyPr/>
          <a:lstStyle>
            <a:lvl1pPr marL="0" indent="0">
              <a:buNone/>
              <a:defRPr>
                <a:solidFill>
                  <a:srgbClr val="00366C"/>
                </a:solidFill>
              </a:defRPr>
            </a:lvl1pPr>
            <a:lvl2pPr marL="800100" indent="-342900">
              <a:buFont typeface="Arial" panose="020B0604020202020204" pitchFamily="34" charset="0"/>
              <a:buChar char="•"/>
              <a:defRPr>
                <a:solidFill>
                  <a:srgbClr val="00366C"/>
                </a:solidFill>
              </a:defRPr>
            </a:lvl2pPr>
            <a:lvl3pPr>
              <a:defRPr>
                <a:solidFill>
                  <a:srgbClr val="00366C"/>
                </a:solidFill>
              </a:defRPr>
            </a:lvl3pPr>
            <a:lvl4pPr>
              <a:defRPr>
                <a:solidFill>
                  <a:srgbClr val="00366C"/>
                </a:solidFill>
              </a:defRPr>
            </a:lvl4pPr>
            <a:lvl5pPr>
              <a:defRPr>
                <a:solidFill>
                  <a:srgbClr val="00366C"/>
                </a:solidFill>
              </a:defRPr>
            </a:lvl5pPr>
          </a:lstStyle>
          <a:p>
            <a:pPr lvl="0"/>
            <a:r>
              <a:rPr lang="en-US" dirty="0"/>
              <a:t>Click to Edit Bulleted List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30804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tem Ins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694960"/>
            <a:ext cx="8229600" cy="1091507"/>
          </a:xfrm>
        </p:spPr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2125136"/>
            <a:ext cx="8229600" cy="3361264"/>
          </a:xfrm>
        </p:spPr>
        <p:txBody>
          <a:bodyPr/>
          <a:lstStyle>
            <a:lvl1pPr marL="0" indent="0">
              <a:buNone/>
              <a:defRPr sz="2800" b="0" i="0" baseline="0">
                <a:latin typeface="Gill Sans"/>
                <a:cs typeface="Gill Sans"/>
              </a:defRPr>
            </a:lvl1pPr>
            <a:lvl2pPr>
              <a:defRPr sz="2400" b="0" i="0">
                <a:solidFill>
                  <a:srgbClr val="3D5587"/>
                </a:solidFill>
                <a:latin typeface="Gill Sans"/>
                <a:cs typeface="Gill Sans"/>
              </a:defRPr>
            </a:lvl2pPr>
            <a:lvl3pPr>
              <a:defRPr sz="2200" b="0" i="0">
                <a:solidFill>
                  <a:srgbClr val="3D5587"/>
                </a:solidFill>
                <a:latin typeface="Gill Sans"/>
                <a:cs typeface="Gill Sans"/>
              </a:defRPr>
            </a:lvl3pPr>
            <a:lvl4pPr>
              <a:defRPr b="0" i="0">
                <a:solidFill>
                  <a:srgbClr val="3D5587"/>
                </a:solidFill>
                <a:latin typeface="Gill Sans"/>
                <a:cs typeface="Gill Sans"/>
              </a:defRPr>
            </a:lvl4pPr>
            <a:lvl5pPr>
              <a:defRPr b="0" i="0">
                <a:solidFill>
                  <a:srgbClr val="3D5587"/>
                </a:solidFill>
                <a:latin typeface="Gill Sans"/>
                <a:cs typeface="Gill Sans"/>
              </a:defRPr>
            </a:lvl5pPr>
          </a:lstStyle>
          <a:p>
            <a:pPr lvl="0"/>
            <a:r>
              <a:rPr lang="en-US" dirty="0"/>
              <a:t>Click on an icon to add an item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64B7C8-84F8-45D3-9399-1B963D2C001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8900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64B7C8-84F8-45D3-9399-1B963D2C001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8598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0CC89554-A737-411F-9194-7415D0589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46A2A2F-E7FE-4388-8F30-E395D1C4C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0E4C6B2-A1BE-434B-94E2-9FB5D044C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D218A1-4F08-4C56-8DC3-9B684B481B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5509505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219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41475"/>
            <a:ext cx="3810000" cy="4454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1475"/>
            <a:ext cx="3810000" cy="4454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C2EAE19-975E-480D-91EE-E01E42D86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2501C10-0E27-459B-A58A-33948C6C0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5AF13D5-B6D5-46F4-A1EB-B91B1E55E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D4BA3-ABFB-422C-84B8-75349C154D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3946916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219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41475"/>
            <a:ext cx="3810000" cy="4454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41475"/>
            <a:ext cx="3810000" cy="4454525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C2686C8-B622-4C26-AAAE-7DAAE6415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9911345-D1B4-4F5D-8874-223751A19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F60DAB1-D88D-4490-9B51-278CAA336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DC551D-1599-48FB-8A25-AA0491627E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9057532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i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118129" y="3014133"/>
            <a:ext cx="7069137" cy="1210733"/>
          </a:xfrm>
        </p:spPr>
        <p:txBody>
          <a:bodyPr/>
          <a:lstStyle>
            <a:lvl1pPr marL="0" indent="0" algn="ctr">
              <a:buNone/>
              <a:defRPr b="1">
                <a:solidFill>
                  <a:srgbClr val="00366C"/>
                </a:solidFill>
                <a:latin typeface="Gill Sans" panose="020B0502020104020203" pitchFamily="34" charset="-79"/>
                <a:cs typeface="Gill Sans" panose="020B0502020104020203" pitchFamily="34" charset="-79"/>
              </a:defRPr>
            </a:lvl1pPr>
          </a:lstStyle>
          <a:p>
            <a:pPr lvl="0"/>
            <a:r>
              <a:rPr lang="en-US" dirty="0"/>
              <a:t>CLICK TO EDIT TITLE </a:t>
            </a:r>
            <a:br>
              <a:rPr lang="en-US" dirty="0"/>
            </a:br>
            <a:r>
              <a:rPr lang="en-US" dirty="0"/>
              <a:t>(USE FOR MAIN TITLE PAGE ONLY)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5878" y="841105"/>
            <a:ext cx="4349496" cy="102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510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woosh4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925"/>
            <a:ext cx="9149826" cy="685799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94960"/>
            <a:ext cx="8229600" cy="13667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514226"/>
            <a:ext cx="8229600" cy="24244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82807"/>
            <a:ext cx="609600" cy="263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accent1">
                    <a:lumMod val="75000"/>
                  </a:schemeClr>
                </a:solidFill>
                <a:latin typeface="Gill Sans SemiBold"/>
                <a:cs typeface="Gill Sans SemiBold"/>
              </a:defRPr>
            </a:lvl1pPr>
          </a:lstStyle>
          <a:p>
            <a:pPr>
              <a:defRPr/>
            </a:pPr>
            <a:fld id="{5164B7C8-84F8-45D3-9399-1B963D2C001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9470" y="5761247"/>
            <a:ext cx="901516" cy="887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690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</p:sldLayoutIdLst>
  <p:transition>
    <p:fade/>
  </p:transition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2400" b="1" i="0" kern="1200" baseline="0">
          <a:solidFill>
            <a:srgbClr val="00366C"/>
          </a:solidFill>
          <a:latin typeface="Gill Sans"/>
          <a:ea typeface="+mj-ea"/>
          <a:cs typeface="Gill Sans"/>
        </a:defRPr>
      </a:lvl1pPr>
    </p:titleStyle>
    <p:bodyStyle>
      <a:lvl1pPr marL="0" indent="0" algn="ctr" defTabSz="457200" rtl="0" eaLnBrk="1" latinLnBrk="0" hangingPunct="1">
        <a:spcBef>
          <a:spcPct val="20000"/>
        </a:spcBef>
        <a:buSzPts val="2700"/>
        <a:buFont typeface="Arial"/>
        <a:buNone/>
        <a:defRPr sz="2400" b="0" i="0" kern="1200">
          <a:solidFill>
            <a:srgbClr val="00366C"/>
          </a:solidFill>
          <a:latin typeface="Gill Sans"/>
          <a:ea typeface="+mn-ea"/>
          <a:cs typeface="Gill San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rgbClr val="3D5587"/>
          </a:solidFill>
          <a:latin typeface="Gill Sans" panose="020B0502020104020203" pitchFamily="34" charset="-79"/>
          <a:ea typeface="+mn-ea"/>
          <a:cs typeface="Gill Sans" panose="020B0502020104020203" pitchFamily="34" charset="-79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3D5587"/>
          </a:solidFill>
          <a:latin typeface="Gill Sans" panose="020B0502020104020203" pitchFamily="34" charset="-79"/>
          <a:ea typeface="+mn-ea"/>
          <a:cs typeface="Gill Sans" panose="020B0502020104020203" pitchFamily="34" charset="-79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rgbClr val="3D5587"/>
          </a:solidFill>
          <a:latin typeface="Gill Sans" panose="020B0502020104020203" pitchFamily="34" charset="-79"/>
          <a:ea typeface="+mn-ea"/>
          <a:cs typeface="Gill Sans" panose="020B0502020104020203" pitchFamily="34" charset="-79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rgbClr val="3D5587"/>
          </a:solidFill>
          <a:latin typeface="Gill Sans" panose="020B0502020104020203" pitchFamily="34" charset="-79"/>
          <a:ea typeface="+mn-ea"/>
          <a:cs typeface="Gill Sans" panose="020B0502020104020203" pitchFamily="34" charset="-79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woosh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925"/>
            <a:ext cx="9149826" cy="685799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650" y="6356350"/>
            <a:ext cx="26049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B53D2-5F8F-4D13-9C99-6C4F208FC5A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121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rgbClr val="00366C"/>
          </a:solidFill>
          <a:latin typeface="Gill Sans" panose="020B0502020104020203" pitchFamily="34" charset="-79"/>
          <a:ea typeface="+mj-ea"/>
          <a:cs typeface="Gill Sans" panose="020B0502020104020203" pitchFamily="34" charset="-79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366C"/>
          </a:solidFill>
          <a:latin typeface="Gill Sans" panose="020B0502020104020203" pitchFamily="34" charset="-79"/>
          <a:ea typeface="+mn-ea"/>
          <a:cs typeface="Gill Sans" panose="020B0502020104020203" pitchFamily="34" charset="-79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366C"/>
          </a:solidFill>
          <a:latin typeface="Gill Sans" panose="020B0502020104020203" pitchFamily="34" charset="-79"/>
          <a:ea typeface="+mn-ea"/>
          <a:cs typeface="Gill Sans" panose="020B0502020104020203" pitchFamily="34" charset="-79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366C"/>
          </a:solidFill>
          <a:latin typeface="Gill Sans" panose="020B0502020104020203" pitchFamily="34" charset="-79"/>
          <a:ea typeface="+mn-ea"/>
          <a:cs typeface="Gill Sans" panose="020B0502020104020203" pitchFamily="34" charset="-79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366C"/>
          </a:solidFill>
          <a:latin typeface="Gill Sans" panose="020B0502020104020203" pitchFamily="34" charset="-79"/>
          <a:ea typeface="+mn-ea"/>
          <a:cs typeface="Gill Sans" panose="020B0502020104020203" pitchFamily="34" charset="-79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366C"/>
          </a:solidFill>
          <a:latin typeface="Gill Sans" panose="020B0502020104020203" pitchFamily="34" charset="-79"/>
          <a:ea typeface="+mn-ea"/>
          <a:cs typeface="Gill Sans" panose="020B0502020104020203" pitchFamily="34" charset="-79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por.virginia.gov/" TargetMode="Externa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6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8.jpe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8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2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4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8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5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0.jp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2.jpe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5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5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3.jpeg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5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1026">
            <a:extLst>
              <a:ext uri="{FF2B5EF4-FFF2-40B4-BE49-F238E27FC236}">
                <a16:creationId xmlns:a16="http://schemas.microsoft.com/office/drawing/2014/main" id="{AEF6BB7F-8AD7-49B0-8BB6-D1F60FDD8F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5590639"/>
            <a:ext cx="7467600" cy="2514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i="1" u="sng" dirty="0"/>
              <a:t>Backflow Prevention and Cross Connection Control</a:t>
            </a:r>
            <a:br>
              <a:rPr lang="en-US" dirty="0"/>
            </a:br>
            <a:br>
              <a:rPr lang="en-US" sz="2000" dirty="0"/>
            </a:br>
            <a:br>
              <a:rPr lang="en-US" sz="2400" dirty="0"/>
            </a:br>
            <a:br>
              <a:rPr lang="en-US" sz="2400" dirty="0"/>
            </a:br>
            <a:endParaRPr lang="en-US" sz="2400" dirty="0"/>
          </a:p>
        </p:txBody>
      </p:sp>
      <p:sp>
        <p:nvSpPr>
          <p:cNvPr id="129027" name="Text Box 1027">
            <a:extLst>
              <a:ext uri="{FF2B5EF4-FFF2-40B4-BE49-F238E27FC236}">
                <a16:creationId xmlns:a16="http://schemas.microsoft.com/office/drawing/2014/main" id="{E8705EC4-5A4C-4DF4-A2A5-5C6353E577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0700" y="4267200"/>
            <a:ext cx="5562600" cy="1323439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endParaRPr lang="en-US" sz="32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LaMonte’ Banks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3070DEA-12C4-4742-81DF-2DF1838CFA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991" y="152400"/>
            <a:ext cx="5715000" cy="596265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050">
            <a:extLst>
              <a:ext uri="{FF2B5EF4-FFF2-40B4-BE49-F238E27FC236}">
                <a16:creationId xmlns:a16="http://schemas.microsoft.com/office/drawing/2014/main" id="{6FCD41F1-3D73-469A-9F3D-61D9C76B7BD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n>
                  <a:noFill/>
                </a:ln>
              </a:rPr>
              <a:t>Video Tape</a:t>
            </a:r>
          </a:p>
        </p:txBody>
      </p:sp>
      <p:sp>
        <p:nvSpPr>
          <p:cNvPr id="34819" name="Rectangle 2051">
            <a:extLst>
              <a:ext uri="{FF2B5EF4-FFF2-40B4-BE49-F238E27FC236}">
                <a16:creationId xmlns:a16="http://schemas.microsoft.com/office/drawing/2014/main" id="{974C6B98-F60A-4D63-9F19-4954632D362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chemeClr val="tx2"/>
                </a:solidFill>
              </a:rPr>
              <a:t>American Water Works Association</a:t>
            </a:r>
          </a:p>
          <a:p>
            <a:pPr eaLnBrk="1" hangingPunct="1"/>
            <a:r>
              <a:rPr lang="en-US" altLang="en-US">
                <a:solidFill>
                  <a:schemeClr val="tx2"/>
                </a:solidFill>
              </a:rPr>
              <a:t>AWWA</a:t>
            </a:r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9DC6F537-0A88-4418-ACFB-9CE40E976D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7704138" cy="1981200"/>
          </a:xfrm>
        </p:spPr>
        <p:txBody>
          <a:bodyPr/>
          <a:lstStyle/>
          <a:p>
            <a:pPr eaLnBrk="1" hangingPunct="1"/>
            <a:r>
              <a:rPr lang="en-US" altLang="en-US">
                <a:ln>
                  <a:noFill/>
                </a:ln>
              </a:rPr>
              <a:t>Human Blood Incident</a:t>
            </a:r>
          </a:p>
        </p:txBody>
      </p:sp>
      <p:pic>
        <p:nvPicPr>
          <p:cNvPr id="24579" name="Picture 3" descr="cc_pg2">
            <a:extLst>
              <a:ext uri="{FF2B5EF4-FFF2-40B4-BE49-F238E27FC236}">
                <a16:creationId xmlns:a16="http://schemas.microsoft.com/office/drawing/2014/main" id="{2582D482-C258-4E21-94F0-40B5F4B638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963" y="1447800"/>
            <a:ext cx="6172200" cy="4637088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B45D348A-4366-4DEB-AB5D-00C0AB4F27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67531" y="228600"/>
            <a:ext cx="8008937" cy="914400"/>
          </a:xfrm>
        </p:spPr>
        <p:txBody>
          <a:bodyPr/>
          <a:lstStyle/>
          <a:p>
            <a:pPr eaLnBrk="1" hangingPunct="1"/>
            <a:r>
              <a:rPr lang="en-US" altLang="en-US" dirty="0">
                <a:ln>
                  <a:noFill/>
                </a:ln>
              </a:rPr>
              <a:t>Burned in the Shower</a:t>
            </a:r>
          </a:p>
        </p:txBody>
      </p:sp>
      <p:pic>
        <p:nvPicPr>
          <p:cNvPr id="26627" name="Picture 3" descr="SB_pg35a">
            <a:extLst>
              <a:ext uri="{FF2B5EF4-FFF2-40B4-BE49-F238E27FC236}">
                <a16:creationId xmlns:a16="http://schemas.microsoft.com/office/drawing/2014/main" id="{34DDF79E-099C-4767-9C63-B863D26A05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-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855" y="904081"/>
            <a:ext cx="7126288" cy="5049838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89FB1D6B-D0EE-4B27-BA48-D3408AB870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5630" y="228600"/>
            <a:ext cx="7932737" cy="990600"/>
          </a:xfrm>
        </p:spPr>
        <p:txBody>
          <a:bodyPr/>
          <a:lstStyle/>
          <a:p>
            <a:pPr eaLnBrk="1" hangingPunct="1"/>
            <a:r>
              <a:rPr lang="en-US" altLang="en-US" dirty="0">
                <a:ln>
                  <a:noFill/>
                </a:ln>
              </a:rPr>
              <a:t>Salty Drinks</a:t>
            </a:r>
          </a:p>
        </p:txBody>
      </p:sp>
      <p:pic>
        <p:nvPicPr>
          <p:cNvPr id="28675" name="Picture 3" descr="SB_pg25a">
            <a:extLst>
              <a:ext uri="{FF2B5EF4-FFF2-40B4-BE49-F238E27FC236}">
                <a16:creationId xmlns:a16="http://schemas.microsoft.com/office/drawing/2014/main" id="{BCA9998C-69BE-4057-95B0-660C09C72B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043" y="914400"/>
            <a:ext cx="6411913" cy="50292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57927389-ADB3-47B0-8761-C6EE8FD998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67531" y="6927"/>
            <a:ext cx="8008937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ln>
                  <a:noFill/>
                </a:ln>
              </a:rPr>
              <a:t>Paraquat</a:t>
            </a:r>
          </a:p>
        </p:txBody>
      </p:sp>
      <p:pic>
        <p:nvPicPr>
          <p:cNvPr id="30723" name="Picture 3" descr="SB_pg23a">
            <a:extLst>
              <a:ext uri="{FF2B5EF4-FFF2-40B4-BE49-F238E27FC236}">
                <a16:creationId xmlns:a16="http://schemas.microsoft.com/office/drawing/2014/main" id="{733BA862-498D-4581-A8FC-A622B270FA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792" y="1181100"/>
            <a:ext cx="6602413" cy="44958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BE15B212-8B71-4EA9-86DD-2DA2473680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29431" y="228600"/>
            <a:ext cx="8085137" cy="914400"/>
          </a:xfrm>
        </p:spPr>
        <p:txBody>
          <a:bodyPr/>
          <a:lstStyle/>
          <a:p>
            <a:pPr eaLnBrk="1" hangingPunct="1"/>
            <a:r>
              <a:rPr lang="en-US" altLang="en-US" dirty="0">
                <a:ln>
                  <a:noFill/>
                </a:ln>
              </a:rPr>
              <a:t>Car Wash</a:t>
            </a:r>
          </a:p>
        </p:txBody>
      </p:sp>
      <p:pic>
        <p:nvPicPr>
          <p:cNvPr id="32771" name="Picture 3" descr="SB_pg11a">
            <a:extLst>
              <a:ext uri="{FF2B5EF4-FFF2-40B4-BE49-F238E27FC236}">
                <a16:creationId xmlns:a16="http://schemas.microsoft.com/office/drawing/2014/main" id="{5F79957B-190D-4A20-ABDB-C3988B77D8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230" y="1104900"/>
            <a:ext cx="6967537" cy="46482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77F53D6F-34CC-4C7E-A0A4-074726CFF8A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800350"/>
            <a:ext cx="7772400" cy="1257299"/>
          </a:xfrm>
        </p:spPr>
        <p:txBody>
          <a:bodyPr/>
          <a:lstStyle/>
          <a:p>
            <a:pPr eaLnBrk="1" hangingPunct="1"/>
            <a:r>
              <a:rPr lang="en-US" altLang="en-US" dirty="0">
                <a:ln>
                  <a:noFill/>
                </a:ln>
              </a:rPr>
              <a:t>Theory of Backflow Hydraulics</a:t>
            </a:r>
          </a:p>
        </p:txBody>
      </p:sp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AFD6B338-7E51-494D-8DCD-ADD064FF0D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095500"/>
            <a:ext cx="7772400" cy="2667000"/>
          </a:xfrm>
        </p:spPr>
        <p:txBody>
          <a:bodyPr/>
          <a:lstStyle/>
          <a:p>
            <a:pPr eaLnBrk="1" hangingPunct="1"/>
            <a:r>
              <a:rPr lang="en-US" altLang="en-US" dirty="0">
                <a:ln>
                  <a:noFill/>
                </a:ln>
              </a:rPr>
              <a:t>Backflow occurs when there is a </a:t>
            </a:r>
            <a:r>
              <a:rPr lang="en-US" altLang="en-US" u="sng" dirty="0">
                <a:ln>
                  <a:noFill/>
                </a:ln>
              </a:rPr>
              <a:t>link</a:t>
            </a:r>
            <a:r>
              <a:rPr lang="en-US" altLang="en-US" dirty="0">
                <a:ln>
                  <a:noFill/>
                </a:ln>
              </a:rPr>
              <a:t> between two systems and the resultant </a:t>
            </a:r>
            <a:r>
              <a:rPr lang="en-US" altLang="en-US" u="sng" dirty="0">
                <a:ln>
                  <a:noFill/>
                </a:ln>
              </a:rPr>
              <a:t>force is towards</a:t>
            </a:r>
            <a:r>
              <a:rPr lang="en-US" altLang="en-US" dirty="0">
                <a:ln>
                  <a:noFill/>
                </a:ln>
              </a:rPr>
              <a:t> the potable supply</a:t>
            </a:r>
          </a:p>
        </p:txBody>
      </p:sp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BC9272F9-BE8A-4F79-97AD-64FABBDAF1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n>
                  <a:noFill/>
                </a:ln>
              </a:rPr>
              <a:t>Pressure</a:t>
            </a: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499EC901-0A63-48C9-931F-CDCBA598B79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447800"/>
            <a:ext cx="7772400" cy="1447800"/>
          </a:xfrm>
        </p:spPr>
        <p:txBody>
          <a:bodyPr/>
          <a:lstStyle/>
          <a:p>
            <a:pPr algn="ctr" eaLnBrk="1" hangingPunct="1"/>
            <a:r>
              <a:rPr lang="en-US" altLang="en-US">
                <a:solidFill>
                  <a:schemeClr val="tx2"/>
                </a:solidFill>
              </a:rPr>
              <a:t>Is a force-per-unit area such as pounds per square inch or PSI</a:t>
            </a:r>
          </a:p>
        </p:txBody>
      </p:sp>
      <p:pic>
        <p:nvPicPr>
          <p:cNvPr id="38916" name="Picture 4" descr="cc_pg12a">
            <a:extLst>
              <a:ext uri="{FF2B5EF4-FFF2-40B4-BE49-F238E27FC236}">
                <a16:creationId xmlns:a16="http://schemas.microsoft.com/office/drawing/2014/main" id="{ED5A6598-7AB7-4F19-9115-96389BD990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819400"/>
            <a:ext cx="3429000" cy="30480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63503F07-2AF3-49D8-8DAB-49ED0AB1B1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n>
                  <a:noFill/>
                </a:ln>
              </a:rPr>
              <a:t>Weight</a:t>
            </a: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97248FFA-774C-4B84-B13D-C04011B23EC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2286000"/>
            <a:ext cx="7772400" cy="2209800"/>
          </a:xfrm>
        </p:spPr>
        <p:txBody>
          <a:bodyPr/>
          <a:lstStyle/>
          <a:p>
            <a:pPr algn="ctr" eaLnBrk="1" hangingPunct="1"/>
            <a:r>
              <a:rPr lang="en-US" altLang="en-US">
                <a:solidFill>
                  <a:schemeClr val="tx2"/>
                </a:solidFill>
              </a:rPr>
              <a:t>Is a type of force resulting from the earth’s gravitational attraction</a:t>
            </a: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4098">
            <a:extLst>
              <a:ext uri="{FF2B5EF4-FFF2-40B4-BE49-F238E27FC236}">
                <a16:creationId xmlns:a16="http://schemas.microsoft.com/office/drawing/2014/main" id="{F389E8D6-7D4A-47D4-B919-46D8007611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7391400" cy="6096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b="1" u="sng" dirty="0">
                <a:cs typeface="Times New Roman" pitchFamily="18" charset="0"/>
              </a:rPr>
              <a:t>Course Outline</a:t>
            </a:r>
            <a:br>
              <a:rPr lang="en-US" sz="2400" u="sng" dirty="0">
                <a:cs typeface="Times New Roman" pitchFamily="18" charset="0"/>
              </a:rPr>
            </a:br>
            <a:endParaRPr lang="en-US" sz="2400" u="sng" dirty="0">
              <a:cs typeface="Times New Roman" pitchFamily="18" charset="0"/>
            </a:endParaRPr>
          </a:p>
        </p:txBody>
      </p:sp>
      <p:sp>
        <p:nvSpPr>
          <p:cNvPr id="145411" name="Rectangle 4099">
            <a:extLst>
              <a:ext uri="{FF2B5EF4-FFF2-40B4-BE49-F238E27FC236}">
                <a16:creationId xmlns:a16="http://schemas.microsoft.com/office/drawing/2014/main" id="{0EC62087-BE7F-40A0-BFB6-627B1053DD0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685800"/>
            <a:ext cx="3810000" cy="54102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lnSpc>
                <a:spcPct val="9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None/>
              <a:defRPr/>
            </a:pPr>
            <a:r>
              <a:rPr lang="en-US" sz="1200" b="1" u="sng" dirty="0">
                <a:cs typeface="Times New Roman" pitchFamily="18" charset="0"/>
              </a:rPr>
              <a:t>Day One</a:t>
            </a:r>
            <a:endParaRPr lang="en-US" sz="1200" u="sng" dirty="0">
              <a:cs typeface="Times New Roman" pitchFamily="18" charset="0"/>
            </a:endParaRPr>
          </a:p>
          <a:p>
            <a:pPr eaLnBrk="1" fontAlgn="auto" hangingPunct="1">
              <a:lnSpc>
                <a:spcPct val="9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None/>
              <a:defRPr/>
            </a:pPr>
            <a:r>
              <a:rPr lang="en-US" sz="1200" dirty="0">
                <a:cs typeface="Times New Roman" pitchFamily="18" charset="0"/>
              </a:rPr>
              <a:t>8:00 AM	I.   Introduction</a:t>
            </a:r>
            <a:endParaRPr lang="en-US" sz="1200" u="sng" dirty="0">
              <a:cs typeface="Times New Roman" pitchFamily="18" charset="0"/>
            </a:endParaRPr>
          </a:p>
          <a:p>
            <a:pPr eaLnBrk="1" fontAlgn="auto" hangingPunct="1">
              <a:lnSpc>
                <a:spcPct val="9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None/>
              <a:defRPr/>
            </a:pPr>
            <a:r>
              <a:rPr lang="en-US" sz="1200" dirty="0">
                <a:cs typeface="Times New Roman" pitchFamily="18" charset="0"/>
              </a:rPr>
              <a:t>		  A.  Define Cross Connection and 	        Backflow</a:t>
            </a:r>
            <a:endParaRPr lang="en-US" sz="1200" u="sng" dirty="0">
              <a:cs typeface="Times New Roman" pitchFamily="18" charset="0"/>
            </a:endParaRPr>
          </a:p>
          <a:p>
            <a:pPr eaLnBrk="1" fontAlgn="auto" hangingPunct="1">
              <a:lnSpc>
                <a:spcPct val="9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None/>
              <a:defRPr/>
            </a:pPr>
            <a:r>
              <a:rPr lang="en-US" sz="1200" dirty="0">
                <a:cs typeface="Times New Roman" pitchFamily="18" charset="0"/>
              </a:rPr>
              <a:t>		  B.  Safe Drinking Water Act &amp; Public 		        Health</a:t>
            </a:r>
            <a:endParaRPr lang="en-US" sz="1200" u="sng" dirty="0">
              <a:cs typeface="Times New Roman" pitchFamily="18" charset="0"/>
            </a:endParaRPr>
          </a:p>
          <a:p>
            <a:pPr eaLnBrk="1" fontAlgn="auto" hangingPunct="1">
              <a:lnSpc>
                <a:spcPct val="9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None/>
              <a:defRPr/>
            </a:pPr>
            <a:r>
              <a:rPr lang="en-US" sz="1200" dirty="0">
                <a:cs typeface="Times New Roman" pitchFamily="18" charset="0"/>
              </a:rPr>
              <a:t>8:50AM  break C.  Public health significance &amp; case 	        histories</a:t>
            </a:r>
            <a:endParaRPr lang="en-US" sz="1200" u="sng" dirty="0">
              <a:cs typeface="Times New Roman" pitchFamily="18" charset="0"/>
            </a:endParaRPr>
          </a:p>
          <a:p>
            <a:pPr eaLnBrk="1" fontAlgn="auto" hangingPunct="1">
              <a:lnSpc>
                <a:spcPct val="9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None/>
              <a:defRPr/>
            </a:pPr>
            <a:r>
              <a:rPr lang="en-US" sz="1200" dirty="0">
                <a:cs typeface="Times New Roman" pitchFamily="18" charset="0"/>
              </a:rPr>
              <a:t>9:00 AM	  D.  View AWWA Tape </a:t>
            </a:r>
            <a:endParaRPr lang="en-US" sz="1200" u="sng" dirty="0">
              <a:cs typeface="Times New Roman" pitchFamily="18" charset="0"/>
            </a:endParaRPr>
          </a:p>
          <a:p>
            <a:pPr eaLnBrk="1" fontAlgn="auto" hangingPunct="1">
              <a:lnSpc>
                <a:spcPct val="9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None/>
              <a:defRPr/>
            </a:pPr>
            <a:r>
              <a:rPr lang="en-US" sz="1200" dirty="0">
                <a:cs typeface="Times New Roman" pitchFamily="18" charset="0"/>
              </a:rPr>
              <a:t>II.  Theory of Backflow Hydraulics</a:t>
            </a:r>
            <a:endParaRPr lang="en-US" sz="1200" u="sng" dirty="0">
              <a:cs typeface="Times New Roman" pitchFamily="18" charset="0"/>
            </a:endParaRPr>
          </a:p>
          <a:p>
            <a:pPr eaLnBrk="1" fontAlgn="auto" hangingPunct="1">
              <a:lnSpc>
                <a:spcPct val="9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None/>
              <a:defRPr/>
            </a:pPr>
            <a:r>
              <a:rPr lang="en-US" sz="1200" dirty="0">
                <a:cs typeface="Times New Roman" pitchFamily="18" charset="0"/>
              </a:rPr>
              <a:t>	                 A.  Define Pressure</a:t>
            </a:r>
            <a:endParaRPr lang="en-US" sz="1200" u="sng" dirty="0">
              <a:cs typeface="Times New Roman" pitchFamily="18" charset="0"/>
            </a:endParaRPr>
          </a:p>
          <a:p>
            <a:pPr eaLnBrk="1" fontAlgn="auto" hangingPunct="1">
              <a:lnSpc>
                <a:spcPct val="9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None/>
              <a:defRPr/>
            </a:pPr>
            <a:r>
              <a:rPr lang="en-US" sz="1200" dirty="0">
                <a:cs typeface="Times New Roman" pitchFamily="18" charset="0"/>
              </a:rPr>
              <a:t>		      1.  Atmospheric</a:t>
            </a:r>
            <a:endParaRPr lang="en-US" sz="1200" u="sng" dirty="0">
              <a:cs typeface="Times New Roman" pitchFamily="18" charset="0"/>
            </a:endParaRPr>
          </a:p>
          <a:p>
            <a:pPr eaLnBrk="1" fontAlgn="auto" hangingPunct="1">
              <a:lnSpc>
                <a:spcPct val="9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None/>
              <a:defRPr/>
            </a:pPr>
            <a:r>
              <a:rPr lang="en-US" sz="1200" dirty="0">
                <a:cs typeface="Times New Roman" pitchFamily="18" charset="0"/>
              </a:rPr>
              <a:t>		      2.  Gauge</a:t>
            </a:r>
            <a:endParaRPr lang="en-US" sz="1200" u="sng" dirty="0">
              <a:cs typeface="Times New Roman" pitchFamily="18" charset="0"/>
            </a:endParaRPr>
          </a:p>
          <a:p>
            <a:pPr eaLnBrk="1" fontAlgn="auto" hangingPunct="1">
              <a:lnSpc>
                <a:spcPct val="9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None/>
              <a:defRPr/>
            </a:pPr>
            <a:r>
              <a:rPr lang="en-US" sz="1200" dirty="0">
                <a:cs typeface="Times New Roman" pitchFamily="18" charset="0"/>
              </a:rPr>
              <a:t>		      3.  Absolute</a:t>
            </a:r>
            <a:endParaRPr lang="en-US" sz="1200" u="sng" dirty="0">
              <a:cs typeface="Times New Roman" pitchFamily="18" charset="0"/>
            </a:endParaRPr>
          </a:p>
          <a:p>
            <a:pPr eaLnBrk="1" fontAlgn="auto" hangingPunct="1">
              <a:lnSpc>
                <a:spcPct val="9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None/>
              <a:defRPr/>
            </a:pPr>
            <a:r>
              <a:rPr lang="en-US" sz="1200" dirty="0">
                <a:cs typeface="Times New Roman" pitchFamily="18" charset="0"/>
              </a:rPr>
              <a:t>		      4.  Water- unique properties of concern</a:t>
            </a:r>
            <a:endParaRPr lang="en-US" sz="1200" u="sng" dirty="0">
              <a:cs typeface="Times New Roman" pitchFamily="18" charset="0"/>
            </a:endParaRPr>
          </a:p>
          <a:p>
            <a:pPr eaLnBrk="1" fontAlgn="auto" hangingPunct="1">
              <a:lnSpc>
                <a:spcPct val="9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None/>
              <a:defRPr/>
            </a:pPr>
            <a:r>
              <a:rPr lang="en-US" sz="1200" dirty="0">
                <a:cs typeface="Times New Roman" pitchFamily="18" charset="0"/>
              </a:rPr>
              <a:t>9:50AM break	  B.  Define </a:t>
            </a:r>
            <a:r>
              <a:rPr lang="en-US" sz="1200" dirty="0" err="1">
                <a:cs typeface="Times New Roman" pitchFamily="18" charset="0"/>
              </a:rPr>
              <a:t>Backsiphonage</a:t>
            </a:r>
            <a:endParaRPr lang="en-US" sz="1200" u="sng" dirty="0">
              <a:cs typeface="Times New Roman" pitchFamily="18" charset="0"/>
            </a:endParaRPr>
          </a:p>
          <a:p>
            <a:pPr eaLnBrk="1" fontAlgn="auto" hangingPunct="1">
              <a:lnSpc>
                <a:spcPct val="9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None/>
              <a:defRPr/>
            </a:pPr>
            <a:r>
              <a:rPr lang="en-US" sz="1200" dirty="0">
                <a:cs typeface="Times New Roman" pitchFamily="18" charset="0"/>
              </a:rPr>
              <a:t>10:00 AM	      1.  Siphon Theory</a:t>
            </a:r>
            <a:endParaRPr lang="en-US" sz="1200" u="sng" dirty="0">
              <a:cs typeface="Times New Roman" pitchFamily="18" charset="0"/>
            </a:endParaRPr>
          </a:p>
          <a:p>
            <a:pPr eaLnBrk="1" fontAlgn="auto" hangingPunct="1">
              <a:lnSpc>
                <a:spcPct val="9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None/>
              <a:defRPr/>
            </a:pPr>
            <a:r>
              <a:rPr lang="en-US" sz="1200" dirty="0">
                <a:cs typeface="Times New Roman" pitchFamily="18" charset="0"/>
              </a:rPr>
              <a:t>		           a.  Negative pressure</a:t>
            </a:r>
            <a:endParaRPr lang="en-US" sz="1200" u="sng" dirty="0">
              <a:cs typeface="Times New Roman" pitchFamily="18" charset="0"/>
            </a:endParaRPr>
          </a:p>
          <a:p>
            <a:pPr eaLnBrk="1" fontAlgn="auto" hangingPunct="1">
              <a:lnSpc>
                <a:spcPct val="9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None/>
              <a:defRPr/>
            </a:pPr>
            <a:r>
              <a:rPr lang="en-US" sz="1200" dirty="0">
                <a:cs typeface="Times New Roman" pitchFamily="18" charset="0"/>
              </a:rPr>
              <a:t>		           b.  Excessive demands, pumps</a:t>
            </a:r>
            <a:endParaRPr lang="en-US" sz="1200" u="sng" dirty="0">
              <a:cs typeface="Times New Roman" pitchFamily="18" charset="0"/>
            </a:endParaRPr>
          </a:p>
          <a:p>
            <a:pPr eaLnBrk="1" fontAlgn="auto" hangingPunct="1">
              <a:lnSpc>
                <a:spcPct val="9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None/>
              <a:defRPr/>
            </a:pPr>
            <a:r>
              <a:rPr lang="en-US" sz="1200" dirty="0">
                <a:cs typeface="Times New Roman" pitchFamily="18" charset="0"/>
              </a:rPr>
              <a:t>		           c.  </a:t>
            </a:r>
            <a:r>
              <a:rPr lang="en-US" sz="1200" dirty="0" err="1">
                <a:cs typeface="Times New Roman" pitchFamily="18" charset="0"/>
              </a:rPr>
              <a:t>Venturi</a:t>
            </a:r>
            <a:r>
              <a:rPr lang="en-US" sz="1200" dirty="0">
                <a:cs typeface="Times New Roman" pitchFamily="18" charset="0"/>
              </a:rPr>
              <a:t> principal</a:t>
            </a:r>
            <a:endParaRPr lang="en-US" sz="1200" u="sng" dirty="0">
              <a:cs typeface="Times New Roman" pitchFamily="18" charset="0"/>
            </a:endParaRPr>
          </a:p>
          <a:p>
            <a:pPr eaLnBrk="1" fontAlgn="auto" hangingPunct="1">
              <a:lnSpc>
                <a:spcPct val="9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None/>
              <a:defRPr/>
            </a:pPr>
            <a:r>
              <a:rPr lang="en-US" sz="1200" dirty="0">
                <a:cs typeface="Times New Roman" pitchFamily="18" charset="0"/>
              </a:rPr>
              <a:t>		           d.  Closed fluid systems</a:t>
            </a:r>
            <a:endParaRPr lang="en-US" sz="1200" u="sng" dirty="0">
              <a:cs typeface="Times New Roman" pitchFamily="18" charset="0"/>
            </a:endParaRPr>
          </a:p>
          <a:p>
            <a:pPr eaLnBrk="1" fontAlgn="auto" hangingPunct="1">
              <a:lnSpc>
                <a:spcPct val="9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None/>
              <a:defRPr/>
            </a:pPr>
            <a:r>
              <a:rPr lang="en-US" sz="1200" dirty="0">
                <a:cs typeface="Times New Roman" pitchFamily="18" charset="0"/>
              </a:rPr>
              <a:t>		  C.  Define Backpressure</a:t>
            </a:r>
            <a:endParaRPr lang="en-US" sz="1200" u="sng" dirty="0">
              <a:cs typeface="Times New Roman" pitchFamily="18" charset="0"/>
            </a:endParaRPr>
          </a:p>
          <a:p>
            <a:pPr eaLnBrk="1" fontAlgn="auto" hangingPunct="1">
              <a:lnSpc>
                <a:spcPct val="9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None/>
              <a:defRPr/>
            </a:pPr>
            <a:r>
              <a:rPr lang="en-US" sz="1200" dirty="0">
                <a:cs typeface="Times New Roman" pitchFamily="18" charset="0"/>
              </a:rPr>
              <a:t>		       1.  Superior pressure</a:t>
            </a:r>
            <a:endParaRPr lang="en-US" sz="1200" u="sng" dirty="0">
              <a:cs typeface="Times New Roman" pitchFamily="18" charset="0"/>
            </a:endParaRPr>
          </a:p>
          <a:p>
            <a:pPr eaLnBrk="1" fontAlgn="auto" hangingPunct="1">
              <a:lnSpc>
                <a:spcPct val="9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None/>
              <a:defRPr/>
            </a:pPr>
            <a:r>
              <a:rPr lang="en-US" sz="1200" dirty="0">
                <a:cs typeface="Times New Roman" pitchFamily="18" charset="0"/>
              </a:rPr>
              <a:t>		            a. Thermal expansion</a:t>
            </a:r>
            <a:endParaRPr lang="en-US" sz="1200" u="sng" dirty="0">
              <a:cs typeface="Times New Roman" pitchFamily="18" charset="0"/>
            </a:endParaRPr>
          </a:p>
          <a:p>
            <a:pPr eaLnBrk="1" fontAlgn="auto" hangingPunct="1">
              <a:lnSpc>
                <a:spcPct val="9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None/>
              <a:defRPr/>
            </a:pPr>
            <a:r>
              <a:rPr lang="en-US" sz="1200" dirty="0">
                <a:cs typeface="Times New Roman" pitchFamily="18" charset="0"/>
              </a:rPr>
              <a:t>		            b.  Pump dynamics</a:t>
            </a:r>
            <a:endParaRPr lang="en-US" sz="1200" u="sng" dirty="0">
              <a:cs typeface="Times New Roman" pitchFamily="18" charset="0"/>
            </a:endParaRPr>
          </a:p>
          <a:p>
            <a:pPr eaLnBrk="1" fontAlgn="auto" hangingPunct="1">
              <a:lnSpc>
                <a:spcPct val="9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None/>
              <a:defRPr/>
            </a:pPr>
            <a:r>
              <a:rPr lang="en-US" sz="1200" dirty="0">
                <a:cs typeface="Times New Roman" pitchFamily="18" charset="0"/>
              </a:rPr>
              <a:t>		            c.  Elevated storage, supply       	                 w/</a:t>
            </a:r>
            <a:r>
              <a:rPr lang="en-US" sz="1200" dirty="0" err="1">
                <a:cs typeface="Times New Roman" pitchFamily="18" charset="0"/>
              </a:rPr>
              <a:t>wout</a:t>
            </a:r>
            <a:r>
              <a:rPr lang="en-US" sz="1200" dirty="0">
                <a:cs typeface="Times New Roman" pitchFamily="18" charset="0"/>
              </a:rPr>
              <a:t> booster pumps</a:t>
            </a:r>
            <a:endParaRPr lang="en-US" sz="1200" u="sng" dirty="0">
              <a:cs typeface="Times New Roman" pitchFamily="18" charset="0"/>
            </a:endParaRPr>
          </a:p>
          <a:p>
            <a:pPr eaLnBrk="1" fontAlgn="auto" hangingPunct="1">
              <a:lnSpc>
                <a:spcPct val="9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None/>
              <a:defRPr/>
            </a:pPr>
            <a:r>
              <a:rPr lang="en-US" sz="1200" dirty="0">
                <a:cs typeface="Times New Roman" pitchFamily="18" charset="0"/>
              </a:rPr>
              <a:t>10:50 AM break III.  Degree of Hazard</a:t>
            </a:r>
            <a:endParaRPr lang="en-US" sz="1200" u="sng" dirty="0">
              <a:cs typeface="Times New Roman" pitchFamily="18" charset="0"/>
            </a:endParaRPr>
          </a:p>
          <a:p>
            <a:pPr eaLnBrk="1" fontAlgn="auto" hangingPunct="1">
              <a:lnSpc>
                <a:spcPct val="9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None/>
              <a:defRPr/>
            </a:pPr>
            <a:endParaRPr lang="en-US" sz="1200" dirty="0"/>
          </a:p>
        </p:txBody>
      </p:sp>
      <p:sp>
        <p:nvSpPr>
          <p:cNvPr id="145412" name="Rectangle 4100">
            <a:extLst>
              <a:ext uri="{FF2B5EF4-FFF2-40B4-BE49-F238E27FC236}">
                <a16:creationId xmlns:a16="http://schemas.microsoft.com/office/drawing/2014/main" id="{5179F6B9-7348-474D-B051-2E7F68B9C22C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4648200" y="685800"/>
            <a:ext cx="3810000" cy="57150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None/>
              <a:defRPr/>
            </a:pPr>
            <a:r>
              <a:rPr lang="en-US" sz="1200">
                <a:cs typeface="Times New Roman" pitchFamily="18" charset="0"/>
              </a:rPr>
              <a:t>11:00 AM	 A.  Conditions of Low, Moderate, High                   	       hazards</a:t>
            </a:r>
            <a:endParaRPr lang="en-US" sz="1200" u="sng">
              <a:cs typeface="Times New Roman" pitchFamily="18" charset="0"/>
            </a:endParaRPr>
          </a:p>
          <a:p>
            <a:pPr eaLnBrk="1" fontAlgn="auto" hangingPunct="1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None/>
              <a:defRPr/>
            </a:pPr>
            <a:r>
              <a:rPr lang="en-US" sz="1200">
                <a:cs typeface="Times New Roman" pitchFamily="18" charset="0"/>
              </a:rPr>
              <a:t>		 B.  Discussion and examples</a:t>
            </a:r>
            <a:endParaRPr lang="en-US" sz="1200" u="sng">
              <a:cs typeface="Times New Roman" pitchFamily="18" charset="0"/>
            </a:endParaRPr>
          </a:p>
          <a:p>
            <a:pPr eaLnBrk="1" fontAlgn="auto" hangingPunct="1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None/>
              <a:defRPr/>
            </a:pPr>
            <a:r>
              <a:rPr lang="en-US" sz="1200">
                <a:cs typeface="Times New Roman" pitchFamily="18" charset="0"/>
              </a:rPr>
              <a:t>11:50 AM - 12:20 PM  Lunch break</a:t>
            </a:r>
            <a:endParaRPr lang="en-US" sz="1200" u="sng">
              <a:cs typeface="Times New Roman" pitchFamily="18" charset="0"/>
            </a:endParaRPr>
          </a:p>
          <a:p>
            <a:pPr eaLnBrk="1" fontAlgn="auto" hangingPunct="1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None/>
              <a:defRPr/>
            </a:pPr>
            <a:r>
              <a:rPr lang="en-US" sz="1200">
                <a:cs typeface="Times New Roman" pitchFamily="18" charset="0"/>
              </a:rPr>
              <a:t>	IV.  Cross Connection Prevention Methods, Devices   	      and Assemblies Application,  	      Mechanical and Hydraulic  	       principals of operation</a:t>
            </a:r>
            <a:endParaRPr lang="en-US" sz="1200" u="sng">
              <a:cs typeface="Times New Roman" pitchFamily="18" charset="0"/>
            </a:endParaRPr>
          </a:p>
          <a:p>
            <a:pPr eaLnBrk="1" fontAlgn="auto" hangingPunct="1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None/>
              <a:defRPr/>
            </a:pPr>
            <a:r>
              <a:rPr lang="en-US" sz="1200">
                <a:cs typeface="Times New Roman" pitchFamily="18" charset="0"/>
              </a:rPr>
              <a:t>		 A.  Air gap</a:t>
            </a:r>
            <a:endParaRPr lang="en-US" sz="1200" u="sng">
              <a:cs typeface="Times New Roman" pitchFamily="18" charset="0"/>
            </a:endParaRPr>
          </a:p>
          <a:p>
            <a:pPr eaLnBrk="1" fontAlgn="auto" hangingPunct="1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None/>
              <a:defRPr/>
            </a:pPr>
            <a:r>
              <a:rPr lang="en-US" sz="1200">
                <a:cs typeface="Times New Roman" pitchFamily="18" charset="0"/>
              </a:rPr>
              <a:t>             B.  Barometric loop</a:t>
            </a:r>
            <a:endParaRPr lang="en-US" sz="1200" u="sng">
              <a:cs typeface="Times New Roman" pitchFamily="18" charset="0"/>
            </a:endParaRPr>
          </a:p>
          <a:p>
            <a:pPr eaLnBrk="1" fontAlgn="auto" hangingPunct="1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None/>
              <a:defRPr/>
            </a:pPr>
            <a:r>
              <a:rPr lang="en-US" sz="1200">
                <a:cs typeface="Times New Roman" pitchFamily="18" charset="0"/>
              </a:rPr>
              <a:t>		 C.  Vacuum breakers</a:t>
            </a:r>
            <a:endParaRPr lang="en-US" sz="1200" u="sng">
              <a:cs typeface="Times New Roman" pitchFamily="18" charset="0"/>
            </a:endParaRPr>
          </a:p>
          <a:p>
            <a:pPr eaLnBrk="1" fontAlgn="auto" hangingPunct="1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None/>
              <a:defRPr/>
            </a:pPr>
            <a:r>
              <a:rPr lang="en-US" sz="1200">
                <a:cs typeface="Times New Roman" pitchFamily="18" charset="0"/>
              </a:rPr>
              <a:t>		      1.  Atmospheric </a:t>
            </a:r>
            <a:endParaRPr lang="en-US" sz="1200" u="sng">
              <a:cs typeface="Times New Roman" pitchFamily="18" charset="0"/>
            </a:endParaRPr>
          </a:p>
          <a:p>
            <a:pPr eaLnBrk="1" fontAlgn="auto" hangingPunct="1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None/>
              <a:defRPr/>
            </a:pPr>
            <a:r>
              <a:rPr lang="en-US" sz="1200">
                <a:cs typeface="Times New Roman" pitchFamily="18" charset="0"/>
              </a:rPr>
              <a:t>                  	      2.  Hose bibs, Anti-siphon ballcocks and  	            flushometers</a:t>
            </a:r>
            <a:endParaRPr lang="en-US" sz="1200" u="sng">
              <a:cs typeface="Times New Roman" pitchFamily="18" charset="0"/>
            </a:endParaRPr>
          </a:p>
          <a:p>
            <a:pPr eaLnBrk="1" fontAlgn="auto" hangingPunct="1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None/>
              <a:defRPr/>
            </a:pPr>
            <a:r>
              <a:rPr lang="en-US" sz="1200">
                <a:cs typeface="Times New Roman" pitchFamily="18" charset="0"/>
              </a:rPr>
              <a:t>		 D.  Dual check</a:t>
            </a:r>
            <a:endParaRPr lang="en-US" sz="1200" u="sng">
              <a:cs typeface="Times New Roman" pitchFamily="18" charset="0"/>
            </a:endParaRPr>
          </a:p>
          <a:p>
            <a:pPr eaLnBrk="1" fontAlgn="auto" hangingPunct="1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None/>
              <a:defRPr/>
            </a:pPr>
            <a:r>
              <a:rPr lang="en-US" sz="1200">
                <a:cs typeface="Times New Roman" pitchFamily="18" charset="0"/>
              </a:rPr>
              <a:t>		      1.  Residential </a:t>
            </a:r>
            <a:endParaRPr lang="en-US" sz="1200" u="sng">
              <a:cs typeface="Times New Roman" pitchFamily="18" charset="0"/>
            </a:endParaRPr>
          </a:p>
          <a:p>
            <a:pPr eaLnBrk="1" fontAlgn="auto" hangingPunct="1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None/>
              <a:defRPr/>
            </a:pPr>
            <a:r>
              <a:rPr lang="en-US" sz="1200">
                <a:cs typeface="Times New Roman" pitchFamily="18" charset="0"/>
              </a:rPr>
              <a:t>		      2.  Atmospheric vent</a:t>
            </a:r>
            <a:endParaRPr lang="en-US" sz="1200" u="sng">
              <a:cs typeface="Times New Roman" pitchFamily="18" charset="0"/>
            </a:endParaRPr>
          </a:p>
          <a:p>
            <a:pPr eaLnBrk="1" fontAlgn="auto" hangingPunct="1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None/>
              <a:defRPr/>
            </a:pPr>
            <a:r>
              <a:rPr lang="en-US" sz="1200">
                <a:cs typeface="Times New Roman" pitchFamily="18" charset="0"/>
              </a:rPr>
              <a:t>1:30 PM break	      3.  Vacuum breaker</a:t>
            </a:r>
            <a:endParaRPr lang="en-US" sz="1200" u="sng">
              <a:cs typeface="Times New Roman" pitchFamily="18" charset="0"/>
            </a:endParaRPr>
          </a:p>
          <a:p>
            <a:pPr eaLnBrk="1" fontAlgn="auto" hangingPunct="1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None/>
              <a:defRPr/>
            </a:pPr>
            <a:r>
              <a:rPr lang="en-US" sz="1200">
                <a:cs typeface="Times New Roman" pitchFamily="18" charset="0"/>
              </a:rPr>
              <a:t>1:40 PM	 E.  Pressure Vacuum Breaker (PVB)</a:t>
            </a:r>
            <a:endParaRPr lang="en-US" sz="1200" u="sng">
              <a:cs typeface="Times New Roman" pitchFamily="18" charset="0"/>
            </a:endParaRPr>
          </a:p>
          <a:p>
            <a:pPr eaLnBrk="1" fontAlgn="auto" hangingPunct="1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None/>
              <a:defRPr/>
            </a:pPr>
            <a:r>
              <a:rPr lang="en-US" sz="1200">
                <a:cs typeface="Times New Roman" pitchFamily="18" charset="0"/>
              </a:rPr>
              <a:t>2:40 PM break	 F.  Double Check Valve Assembly  	       (DCVA, DC)</a:t>
            </a:r>
            <a:endParaRPr lang="en-US" sz="1200" u="sng">
              <a:cs typeface="Times New Roman" pitchFamily="18" charset="0"/>
            </a:endParaRPr>
          </a:p>
          <a:p>
            <a:pPr eaLnBrk="1" fontAlgn="auto" hangingPunct="1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None/>
              <a:defRPr/>
            </a:pPr>
            <a:r>
              <a:rPr lang="en-US" sz="1200">
                <a:cs typeface="Times New Roman" pitchFamily="18" charset="0"/>
              </a:rPr>
              <a:t>2:50 PM	 G.  Reduced Pressure Principal Assembly 	       (RP, RPZ)</a:t>
            </a:r>
            <a:endParaRPr lang="en-US" sz="1200" u="sng">
              <a:cs typeface="Times New Roman" pitchFamily="18" charset="0"/>
            </a:endParaRPr>
          </a:p>
          <a:p>
            <a:pPr eaLnBrk="1" fontAlgn="auto" hangingPunct="1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None/>
              <a:defRPr/>
            </a:pPr>
            <a:r>
              <a:rPr lang="en-US" sz="1200">
                <a:cs typeface="Times New Roman" pitchFamily="18" charset="0"/>
              </a:rPr>
              <a:t>	V.  Regulations</a:t>
            </a:r>
            <a:endParaRPr lang="en-US" sz="1200" u="sng">
              <a:cs typeface="Times New Roman" pitchFamily="18" charset="0"/>
            </a:endParaRPr>
          </a:p>
          <a:p>
            <a:pPr eaLnBrk="1" fontAlgn="auto" hangingPunct="1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None/>
              <a:defRPr/>
            </a:pPr>
            <a:r>
              <a:rPr lang="en-US" sz="1200">
                <a:cs typeface="Times New Roman" pitchFamily="18" charset="0"/>
              </a:rPr>
              <a:t>		 A.  Virginia Waterworks Regulations</a:t>
            </a:r>
            <a:endParaRPr lang="en-US" sz="1200" u="sng">
              <a:cs typeface="Times New Roman" pitchFamily="18" charset="0"/>
            </a:endParaRPr>
          </a:p>
          <a:p>
            <a:pPr eaLnBrk="1" fontAlgn="auto" hangingPunct="1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None/>
              <a:defRPr/>
            </a:pPr>
            <a:r>
              <a:rPr lang="en-US" sz="1200">
                <a:cs typeface="Times New Roman" pitchFamily="18" charset="0"/>
              </a:rPr>
              <a:t>		 B.  City of Portsmouth Code, Article VI</a:t>
            </a:r>
            <a:endParaRPr lang="en-US" sz="1200" u="sng">
              <a:cs typeface="Times New Roman" pitchFamily="18" charset="0"/>
            </a:endParaRPr>
          </a:p>
          <a:p>
            <a:pPr eaLnBrk="1" fontAlgn="auto" hangingPunct="1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None/>
              <a:defRPr/>
            </a:pPr>
            <a:r>
              <a:rPr lang="en-US" sz="1200">
                <a:cs typeface="Times New Roman" pitchFamily="18" charset="0"/>
              </a:rPr>
              <a:t>		 C.  Plumbing Codes (IPC, BOCA)</a:t>
            </a:r>
            <a:endParaRPr lang="en-US" sz="1200" u="sng">
              <a:cs typeface="Times New Roman" pitchFamily="18" charset="0"/>
            </a:endParaRPr>
          </a:p>
          <a:p>
            <a:pPr eaLnBrk="1" fontAlgn="auto" hangingPunct="1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None/>
              <a:defRPr/>
            </a:pPr>
            <a:r>
              <a:rPr lang="en-US" sz="1200">
                <a:cs typeface="Times New Roman" pitchFamily="18" charset="0"/>
              </a:rPr>
              <a:t>4:00 PM Class dismissed</a:t>
            </a:r>
          </a:p>
        </p:txBody>
      </p:sp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D1EFFF66-67A2-47A7-8994-D96A679384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n>
                  <a:noFill/>
                </a:ln>
              </a:rPr>
              <a:t>Force</a:t>
            </a: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8DF71B64-2613-4408-9A16-E2B0A345466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2438400"/>
            <a:ext cx="7772400" cy="1828800"/>
          </a:xfrm>
        </p:spPr>
        <p:txBody>
          <a:bodyPr/>
          <a:lstStyle/>
          <a:p>
            <a:pPr algn="ctr" eaLnBrk="1" hangingPunct="1"/>
            <a:r>
              <a:rPr lang="en-US" altLang="en-US">
                <a:solidFill>
                  <a:schemeClr val="tx2"/>
                </a:solidFill>
              </a:rPr>
              <a:t>Unless completely resisted, will produce motion</a:t>
            </a:r>
          </a:p>
        </p:txBody>
      </p:sp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5EA2359A-BE22-4FE1-BAE7-1F4F0F4B67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n>
                  <a:noFill/>
                </a:ln>
              </a:rPr>
              <a:t>Atmospheric Pressure</a:t>
            </a:r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A6ABA214-38BE-47CA-B2A3-B89C802774D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447800"/>
            <a:ext cx="7772400" cy="1295400"/>
          </a:xfrm>
        </p:spPr>
        <p:txBody>
          <a:bodyPr/>
          <a:lstStyle/>
          <a:p>
            <a:pPr algn="ctr" eaLnBrk="1" hangingPunct="1"/>
            <a:r>
              <a:rPr lang="en-US" altLang="en-US">
                <a:solidFill>
                  <a:schemeClr val="tx2"/>
                </a:solidFill>
              </a:rPr>
              <a:t>Is the pressure exerted by the weight of the atmosphere above the earth</a:t>
            </a:r>
          </a:p>
        </p:txBody>
      </p:sp>
      <p:pic>
        <p:nvPicPr>
          <p:cNvPr id="41988" name="Picture 4" descr="cc_pg13b">
            <a:extLst>
              <a:ext uri="{FF2B5EF4-FFF2-40B4-BE49-F238E27FC236}">
                <a16:creationId xmlns:a16="http://schemas.microsoft.com/office/drawing/2014/main" id="{831C5F25-636A-45C5-8A90-965C1DA37F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819400"/>
            <a:ext cx="2819400" cy="35909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>
            <a:extLst>
              <a:ext uri="{FF2B5EF4-FFF2-40B4-BE49-F238E27FC236}">
                <a16:creationId xmlns:a16="http://schemas.microsoft.com/office/drawing/2014/main" id="{A68CCCE6-F55C-4903-B94F-3E75854A31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762000"/>
            <a:ext cx="7848600" cy="49609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4400" u="sng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How is pressure expressed</a:t>
            </a: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Absolute scale or PSIA</a:t>
            </a: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Gage scale or PSIG</a:t>
            </a: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endParaRPr lang="en-US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Pressure in absolute = P gage + 14.7 psi from atmosphere</a:t>
            </a: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Pressure in gage = P absolute – 14.7 psi of atmosphere</a:t>
            </a: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Then if gage pressure is = to 0 psi, then the absolute pressure is 14.7 psia, which is the atmospheric pressure.</a:t>
            </a: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Less than 0 psig would mean a “degree” of vacuum exists</a:t>
            </a:r>
          </a:p>
        </p:txBody>
      </p:sp>
    </p:spTree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91E9BAB8-2592-4AD8-BC36-FC7A6AA387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82663" y="457200"/>
            <a:ext cx="7551737" cy="1219200"/>
          </a:xfrm>
        </p:spPr>
        <p:txBody>
          <a:bodyPr/>
          <a:lstStyle/>
          <a:p>
            <a:pPr eaLnBrk="1" hangingPunct="1"/>
            <a:r>
              <a:rPr lang="en-US" altLang="en-US">
                <a:ln>
                  <a:noFill/>
                </a:ln>
              </a:rPr>
              <a:t>Pressure?     or     Vacuum?</a:t>
            </a:r>
          </a:p>
        </p:txBody>
      </p:sp>
      <p:pic>
        <p:nvPicPr>
          <p:cNvPr id="46083" name="Picture 3" descr="cc_pg13c">
            <a:extLst>
              <a:ext uri="{FF2B5EF4-FFF2-40B4-BE49-F238E27FC236}">
                <a16:creationId xmlns:a16="http://schemas.microsoft.com/office/drawing/2014/main" id="{75524DD9-155C-4E55-934E-B212C9DE56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524000"/>
            <a:ext cx="2743200" cy="46482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084" name="Text Box 4">
            <a:extLst>
              <a:ext uri="{FF2B5EF4-FFF2-40B4-BE49-F238E27FC236}">
                <a16:creationId xmlns:a16="http://schemas.microsoft.com/office/drawing/2014/main" id="{B2D4FA62-C82A-4683-A760-DA08DBE2D2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1524000"/>
            <a:ext cx="31242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chemeClr val="tx2"/>
                </a:solidFill>
                <a:latin typeface="Times New Roman" panose="02020603050405020304" pitchFamily="18" charset="0"/>
              </a:rPr>
              <a:t>0.0 psig = 14.7 psia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chemeClr val="tx2"/>
                </a:solidFill>
                <a:latin typeface="Times New Roman" panose="02020603050405020304" pitchFamily="18" charset="0"/>
              </a:rPr>
              <a:t>-5.0 psig = 9.7 psia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chemeClr val="tx2"/>
                </a:solidFill>
                <a:latin typeface="Times New Roman" panose="02020603050405020304" pitchFamily="18" charset="0"/>
              </a:rPr>
              <a:t>-14.7 psig = 0.0 psia</a:t>
            </a:r>
          </a:p>
        </p:txBody>
      </p:sp>
      <p:pic>
        <p:nvPicPr>
          <p:cNvPr id="46085" name="Picture 5" descr="cc_pg13b">
            <a:extLst>
              <a:ext uri="{FF2B5EF4-FFF2-40B4-BE49-F238E27FC236}">
                <a16:creationId xmlns:a16="http://schemas.microsoft.com/office/drawing/2014/main" id="{470540C9-7B79-4E86-A950-DEC3748352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155950"/>
            <a:ext cx="1847850" cy="29813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B496E85A-6038-420F-A279-D3A6F28FCF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82663" y="457200"/>
            <a:ext cx="7856537" cy="1143000"/>
          </a:xfrm>
        </p:spPr>
        <p:txBody>
          <a:bodyPr/>
          <a:lstStyle/>
          <a:p>
            <a:pPr eaLnBrk="1" hangingPunct="1"/>
            <a:r>
              <a:rPr lang="en-US" altLang="en-US">
                <a:ln>
                  <a:noFill/>
                </a:ln>
              </a:rPr>
              <a:t>Water Pressure</a:t>
            </a:r>
          </a:p>
        </p:txBody>
      </p:sp>
      <p:sp>
        <p:nvSpPr>
          <p:cNvPr id="45059" name="Text Box 3">
            <a:extLst>
              <a:ext uri="{FF2B5EF4-FFF2-40B4-BE49-F238E27FC236}">
                <a16:creationId xmlns:a16="http://schemas.microsoft.com/office/drawing/2014/main" id="{BE387861-7837-4591-B072-6B5C5D56B1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1538" y="1738313"/>
            <a:ext cx="7924800" cy="10048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1 psig = 2.31 feet of head (elevation)</a:t>
            </a: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0.433 psig = 1 foot of head    1 cubit foot of water = 62.4 lbs.</a:t>
            </a:r>
          </a:p>
        </p:txBody>
      </p:sp>
      <p:pic>
        <p:nvPicPr>
          <p:cNvPr id="48132" name="Picture 4" descr="cc_pg12a">
            <a:extLst>
              <a:ext uri="{FF2B5EF4-FFF2-40B4-BE49-F238E27FC236}">
                <a16:creationId xmlns:a16="http://schemas.microsoft.com/office/drawing/2014/main" id="{390C1205-70B5-4EB4-9F32-AD2FB6FB2F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743200"/>
            <a:ext cx="3505200" cy="31242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6E875A53-8481-4596-85BE-43F334DC66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249092"/>
            <a:ext cx="7704137" cy="838200"/>
          </a:xfrm>
        </p:spPr>
        <p:txBody>
          <a:bodyPr/>
          <a:lstStyle/>
          <a:p>
            <a:pPr eaLnBrk="1" hangingPunct="1"/>
            <a:r>
              <a:rPr lang="en-US" altLang="en-US" dirty="0">
                <a:ln>
                  <a:noFill/>
                </a:ln>
              </a:rPr>
              <a:t>Water Pressure</a:t>
            </a:r>
          </a:p>
        </p:txBody>
      </p:sp>
      <p:pic>
        <p:nvPicPr>
          <p:cNvPr id="50179" name="Picture 3" descr="cc_pg13a">
            <a:extLst>
              <a:ext uri="{FF2B5EF4-FFF2-40B4-BE49-F238E27FC236}">
                <a16:creationId xmlns:a16="http://schemas.microsoft.com/office/drawing/2014/main" id="{48783A4E-0B28-4218-A63C-CA552D4075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868" y="2092180"/>
            <a:ext cx="2895600" cy="3789363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08" name="Text Box 4">
            <a:extLst>
              <a:ext uri="{FF2B5EF4-FFF2-40B4-BE49-F238E27FC236}">
                <a16:creationId xmlns:a16="http://schemas.microsoft.com/office/drawing/2014/main" id="{CA86C329-DD8D-44A9-ACD2-EBEBD30E12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087292"/>
            <a:ext cx="7467600" cy="10048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0.433 psig increase for every 1 foot of head (elevation)</a:t>
            </a: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…so 43.3 psig = 100 feet of head</a:t>
            </a:r>
          </a:p>
        </p:txBody>
      </p:sp>
    </p:spTree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BDDF44FA-3793-4974-B4DF-8D495B94C0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82663" y="457200"/>
            <a:ext cx="7704137" cy="914400"/>
          </a:xfrm>
        </p:spPr>
        <p:txBody>
          <a:bodyPr/>
          <a:lstStyle/>
          <a:p>
            <a:pPr eaLnBrk="1" hangingPunct="1"/>
            <a:r>
              <a:rPr lang="en-US" altLang="en-US">
                <a:ln>
                  <a:noFill/>
                </a:ln>
              </a:rPr>
              <a:t>Backsiphonage</a:t>
            </a:r>
          </a:p>
        </p:txBody>
      </p:sp>
      <p:sp>
        <p:nvSpPr>
          <p:cNvPr id="48131" name="Text Box 3">
            <a:extLst>
              <a:ext uri="{FF2B5EF4-FFF2-40B4-BE49-F238E27FC236}">
                <a16:creationId xmlns:a16="http://schemas.microsoft.com/office/drawing/2014/main" id="{121EFF3F-AC9A-40C3-A750-8737DC9BA5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676400"/>
            <a:ext cx="7315200" cy="39925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Results in a fluid flow in an undesirable or reverse direction</a:t>
            </a:r>
          </a:p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endParaRPr lang="en-US" sz="32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Caused by atmospheric pressure exerted on a pollutant liquid forcing it toward a potable water supply that is under any degree of vacuum</a:t>
            </a:r>
          </a:p>
        </p:txBody>
      </p:sp>
    </p:spTree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0B1E310F-C391-4FAF-B068-8C2439ADD8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82663" y="457200"/>
            <a:ext cx="7704137" cy="914400"/>
          </a:xfrm>
        </p:spPr>
        <p:txBody>
          <a:bodyPr/>
          <a:lstStyle/>
          <a:p>
            <a:pPr eaLnBrk="1" hangingPunct="1"/>
            <a:r>
              <a:rPr lang="en-US" altLang="en-US">
                <a:ln>
                  <a:noFill/>
                </a:ln>
              </a:rPr>
              <a:t>Siphon Theory</a:t>
            </a:r>
          </a:p>
        </p:txBody>
      </p:sp>
      <p:pic>
        <p:nvPicPr>
          <p:cNvPr id="54275" name="Picture 3" descr="cc_pg13b">
            <a:extLst>
              <a:ext uri="{FF2B5EF4-FFF2-40B4-BE49-F238E27FC236}">
                <a16:creationId xmlns:a16="http://schemas.microsoft.com/office/drawing/2014/main" id="{5C21754A-115B-476B-A7BF-1F8E445E1F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905000"/>
            <a:ext cx="2667000" cy="38100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180" name="Text Box 4">
            <a:extLst>
              <a:ext uri="{FF2B5EF4-FFF2-40B4-BE49-F238E27FC236}">
                <a16:creationId xmlns:a16="http://schemas.microsoft.com/office/drawing/2014/main" id="{047DD477-BBCB-4B96-9D99-D01EC40E24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048000"/>
            <a:ext cx="4038600" cy="15541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Atmospheric</a:t>
            </a:r>
            <a:r>
              <a:rPr lang="en-US" sz="3200">
                <a:solidFill>
                  <a:schemeClr val="tx2"/>
                </a:solidFill>
                <a:latin typeface="+mn-lt"/>
              </a:rPr>
              <a:t> </a:t>
            </a:r>
            <a:r>
              <a:rPr lang="en-US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pressure</a:t>
            </a:r>
            <a:r>
              <a:rPr lang="en-US" sz="3200">
                <a:solidFill>
                  <a:schemeClr val="tx2"/>
                </a:solidFill>
                <a:latin typeface="+mn-lt"/>
              </a:rPr>
              <a:t> </a:t>
            </a:r>
            <a:r>
              <a:rPr lang="en-US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acts</a:t>
            </a:r>
            <a:r>
              <a:rPr lang="en-US" sz="3200">
                <a:solidFill>
                  <a:schemeClr val="tx2"/>
                </a:solidFill>
                <a:latin typeface="+mn-lt"/>
              </a:rPr>
              <a:t> </a:t>
            </a:r>
            <a:r>
              <a:rPr lang="en-US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equally</a:t>
            </a:r>
            <a:r>
              <a:rPr lang="en-US" sz="3200">
                <a:solidFill>
                  <a:schemeClr val="tx2"/>
                </a:solidFill>
                <a:latin typeface="+mn-lt"/>
              </a:rPr>
              <a:t> </a:t>
            </a:r>
            <a:r>
              <a:rPr lang="en-US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on free water surface</a:t>
            </a:r>
          </a:p>
        </p:txBody>
      </p:sp>
    </p:spTree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cc_pg13c">
            <a:extLst>
              <a:ext uri="{FF2B5EF4-FFF2-40B4-BE49-F238E27FC236}">
                <a16:creationId xmlns:a16="http://schemas.microsoft.com/office/drawing/2014/main" id="{C2CC4E3F-4F6C-47CD-8184-7BDB9A7D34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685800"/>
            <a:ext cx="3581400" cy="55626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3" descr="cc_pg9a">
            <a:extLst>
              <a:ext uri="{FF2B5EF4-FFF2-40B4-BE49-F238E27FC236}">
                <a16:creationId xmlns:a16="http://schemas.microsoft.com/office/drawing/2014/main" id="{C7D9225C-7B95-4440-8A2E-0407BA02BF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576263"/>
            <a:ext cx="4114800" cy="570547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026">
            <a:extLst>
              <a:ext uri="{FF2B5EF4-FFF2-40B4-BE49-F238E27FC236}">
                <a16:creationId xmlns:a16="http://schemas.microsoft.com/office/drawing/2014/main" id="{27C0AED1-8A69-4F0A-83B7-652118C631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altLang="en-US" sz="2800" b="1">
                <a:ln>
                  <a:noFill/>
                </a:ln>
                <a:cs typeface="Times New Roman" panose="02020603050405020304" pitchFamily="18" charset="0"/>
              </a:rPr>
              <a:t>Course Outline, continued</a:t>
            </a:r>
            <a:r>
              <a:rPr lang="en-US" altLang="en-US">
                <a:ln>
                  <a:noFill/>
                </a:ln>
              </a:rPr>
              <a:t> </a:t>
            </a:r>
          </a:p>
        </p:txBody>
      </p:sp>
      <p:sp>
        <p:nvSpPr>
          <p:cNvPr id="147459" name="Rectangle 1027">
            <a:extLst>
              <a:ext uri="{FF2B5EF4-FFF2-40B4-BE49-F238E27FC236}">
                <a16:creationId xmlns:a16="http://schemas.microsoft.com/office/drawing/2014/main" id="{A3FF482B-68F6-486D-B757-DAC431D319E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066800"/>
            <a:ext cx="7772400" cy="50292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lnSpc>
                <a:spcPct val="9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None/>
              <a:defRPr/>
            </a:pPr>
            <a:r>
              <a:rPr lang="en-US" sz="1400" b="1" u="sng">
                <a:cs typeface="Times New Roman" pitchFamily="18" charset="0"/>
              </a:rPr>
              <a:t>Day Two</a:t>
            </a:r>
            <a:endParaRPr lang="en-US" sz="1400" u="sng">
              <a:cs typeface="Times New Roman" pitchFamily="18" charset="0"/>
            </a:endParaRPr>
          </a:p>
          <a:p>
            <a:pPr eaLnBrk="1" fontAlgn="auto" hangingPunct="1">
              <a:lnSpc>
                <a:spcPct val="9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None/>
              <a:defRPr/>
            </a:pPr>
            <a:r>
              <a:rPr lang="en-US" sz="1400">
                <a:cs typeface="Times New Roman" pitchFamily="18" charset="0"/>
              </a:rPr>
              <a:t>8:00 AM	VI.   Device Test Procedures</a:t>
            </a:r>
            <a:endParaRPr lang="en-US" sz="1400" u="sng">
              <a:cs typeface="Times New Roman" pitchFamily="18" charset="0"/>
            </a:endParaRPr>
          </a:p>
          <a:p>
            <a:pPr eaLnBrk="1" fontAlgn="auto" hangingPunct="1">
              <a:lnSpc>
                <a:spcPct val="9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None/>
              <a:defRPr/>
            </a:pPr>
            <a:r>
              <a:rPr lang="en-US" sz="1400">
                <a:cs typeface="Times New Roman" pitchFamily="18" charset="0"/>
              </a:rPr>
              <a:t>			A.  ASSE 5000 procedures</a:t>
            </a:r>
            <a:endParaRPr lang="en-US" sz="1400" u="sng">
              <a:cs typeface="Times New Roman" pitchFamily="18" charset="0"/>
            </a:endParaRPr>
          </a:p>
          <a:p>
            <a:pPr eaLnBrk="1" fontAlgn="auto" hangingPunct="1">
              <a:lnSpc>
                <a:spcPct val="9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None/>
              <a:defRPr/>
            </a:pPr>
            <a:r>
              <a:rPr lang="en-US" sz="1400">
                <a:cs typeface="Times New Roman" pitchFamily="18" charset="0"/>
              </a:rPr>
              <a:t>				1.  Handouts	      </a:t>
            </a:r>
            <a:endParaRPr lang="en-US" sz="1400" u="sng">
              <a:cs typeface="Times New Roman" pitchFamily="18" charset="0"/>
            </a:endParaRPr>
          </a:p>
          <a:p>
            <a:pPr eaLnBrk="1" fontAlgn="auto" hangingPunct="1">
              <a:lnSpc>
                <a:spcPct val="9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None/>
              <a:defRPr/>
            </a:pPr>
            <a:r>
              <a:rPr lang="en-US" sz="1400">
                <a:cs typeface="Times New Roman" pitchFamily="18" charset="0"/>
              </a:rPr>
              <a:t>			B.  AWWA Test procedure video</a:t>
            </a:r>
            <a:endParaRPr lang="en-US" sz="1400" u="sng">
              <a:cs typeface="Times New Roman" pitchFamily="18" charset="0"/>
            </a:endParaRPr>
          </a:p>
          <a:p>
            <a:pPr eaLnBrk="1" fontAlgn="auto" hangingPunct="1">
              <a:lnSpc>
                <a:spcPct val="9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None/>
              <a:defRPr/>
            </a:pPr>
            <a:r>
              <a:rPr lang="en-US" sz="1400">
                <a:cs typeface="Times New Roman" pitchFamily="18" charset="0"/>
              </a:rPr>
              <a:t>				1.  Pressure Vacuum Breaker</a:t>
            </a:r>
            <a:endParaRPr lang="en-US" sz="1400" u="sng">
              <a:cs typeface="Times New Roman" pitchFamily="18" charset="0"/>
            </a:endParaRPr>
          </a:p>
          <a:p>
            <a:pPr eaLnBrk="1" fontAlgn="auto" hangingPunct="1">
              <a:lnSpc>
                <a:spcPct val="9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None/>
              <a:defRPr/>
            </a:pPr>
            <a:r>
              <a:rPr lang="en-US" sz="1400">
                <a:cs typeface="Times New Roman" pitchFamily="18" charset="0"/>
              </a:rPr>
              <a:t>				2.  Double Check Valve Assembly</a:t>
            </a:r>
            <a:endParaRPr lang="en-US" sz="1400" u="sng">
              <a:cs typeface="Times New Roman" pitchFamily="18" charset="0"/>
            </a:endParaRPr>
          </a:p>
          <a:p>
            <a:pPr eaLnBrk="1" fontAlgn="auto" hangingPunct="1">
              <a:lnSpc>
                <a:spcPct val="9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None/>
              <a:defRPr/>
            </a:pPr>
            <a:r>
              <a:rPr lang="en-US" sz="1400">
                <a:cs typeface="Times New Roman" pitchFamily="18" charset="0"/>
              </a:rPr>
              <a:t>9:15 AM break		3.  Reduced Pressure Principal Assembly</a:t>
            </a:r>
            <a:endParaRPr lang="en-US" sz="1400" u="sng">
              <a:cs typeface="Times New Roman" pitchFamily="18" charset="0"/>
            </a:endParaRPr>
          </a:p>
          <a:p>
            <a:pPr eaLnBrk="1" fontAlgn="auto" hangingPunct="1">
              <a:lnSpc>
                <a:spcPct val="9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None/>
              <a:defRPr/>
            </a:pPr>
            <a:r>
              <a:rPr lang="en-US" sz="1400">
                <a:cs typeface="Times New Roman" pitchFamily="18" charset="0"/>
              </a:rPr>
              <a:t>9:25 AM  		C.  Test report forms</a:t>
            </a:r>
            <a:endParaRPr lang="en-US" sz="1400" u="sng">
              <a:cs typeface="Times New Roman" pitchFamily="18" charset="0"/>
            </a:endParaRPr>
          </a:p>
          <a:p>
            <a:pPr eaLnBrk="1" fontAlgn="auto" hangingPunct="1">
              <a:lnSpc>
                <a:spcPct val="9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None/>
              <a:defRPr/>
            </a:pPr>
            <a:r>
              <a:rPr lang="en-US" sz="1400">
                <a:cs typeface="Times New Roman" pitchFamily="18" charset="0"/>
              </a:rPr>
              <a:t>10:30 AM break	D.  Test device discussion, question and answer</a:t>
            </a:r>
            <a:endParaRPr lang="en-US" sz="1400" u="sng">
              <a:cs typeface="Times New Roman" pitchFamily="18" charset="0"/>
            </a:endParaRPr>
          </a:p>
          <a:p>
            <a:pPr eaLnBrk="1" fontAlgn="auto" hangingPunct="1">
              <a:lnSpc>
                <a:spcPct val="9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None/>
              <a:defRPr/>
            </a:pPr>
            <a:r>
              <a:rPr lang="en-US" sz="1400">
                <a:cs typeface="Times New Roman" pitchFamily="18" charset="0"/>
              </a:rPr>
              <a:t>10: 40 AM	VII.  Written Exam</a:t>
            </a:r>
            <a:endParaRPr lang="en-US" sz="1400" u="sng">
              <a:cs typeface="Times New Roman" pitchFamily="18" charset="0"/>
            </a:endParaRPr>
          </a:p>
          <a:p>
            <a:pPr eaLnBrk="1" fontAlgn="auto" hangingPunct="1">
              <a:lnSpc>
                <a:spcPct val="9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None/>
              <a:defRPr/>
            </a:pPr>
            <a:r>
              <a:rPr lang="en-US" sz="1400">
                <a:cs typeface="Times New Roman" pitchFamily="18" charset="0"/>
              </a:rPr>
              <a:t>11:45 AM – 12:15 PM Lunch break</a:t>
            </a:r>
            <a:endParaRPr lang="en-US" sz="1400" u="sng">
              <a:cs typeface="Times New Roman" pitchFamily="18" charset="0"/>
            </a:endParaRPr>
          </a:p>
          <a:p>
            <a:pPr eaLnBrk="1" fontAlgn="auto" hangingPunct="1">
              <a:lnSpc>
                <a:spcPct val="9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None/>
              <a:defRPr/>
            </a:pPr>
            <a:r>
              <a:rPr lang="en-US" sz="1400">
                <a:cs typeface="Times New Roman" pitchFamily="18" charset="0"/>
              </a:rPr>
              <a:t>		VIII.  Trouble shooting </a:t>
            </a:r>
            <a:endParaRPr lang="en-US" sz="1400" u="sng">
              <a:cs typeface="Times New Roman" pitchFamily="18" charset="0"/>
            </a:endParaRPr>
          </a:p>
          <a:p>
            <a:pPr eaLnBrk="1" fontAlgn="auto" hangingPunct="1">
              <a:lnSpc>
                <a:spcPct val="9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None/>
              <a:defRPr/>
            </a:pPr>
            <a:r>
              <a:rPr lang="en-US" sz="1400">
                <a:cs typeface="Times New Roman" pitchFamily="18" charset="0"/>
              </a:rPr>
              <a:t>			A.  Video tapes (manufacturer produced)</a:t>
            </a:r>
            <a:endParaRPr lang="en-US" sz="1400" u="sng">
              <a:cs typeface="Times New Roman" pitchFamily="18" charset="0"/>
            </a:endParaRPr>
          </a:p>
          <a:p>
            <a:pPr eaLnBrk="1" fontAlgn="auto" hangingPunct="1">
              <a:lnSpc>
                <a:spcPct val="9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None/>
              <a:defRPr/>
            </a:pPr>
            <a:r>
              <a:rPr lang="en-US" sz="1400">
                <a:cs typeface="Times New Roman" pitchFamily="18" charset="0"/>
              </a:rPr>
              <a:t>			B.   Repair discussion</a:t>
            </a:r>
            <a:endParaRPr lang="en-US" sz="1400" u="sng">
              <a:cs typeface="Times New Roman" pitchFamily="18" charset="0"/>
            </a:endParaRPr>
          </a:p>
          <a:p>
            <a:pPr eaLnBrk="1" fontAlgn="auto" hangingPunct="1">
              <a:lnSpc>
                <a:spcPct val="9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None/>
              <a:defRPr/>
            </a:pPr>
            <a:r>
              <a:rPr lang="en-US" sz="1400">
                <a:cs typeface="Times New Roman" pitchFamily="18" charset="0"/>
              </a:rPr>
              <a:t>1:30 PM break	C.   Hands on session (assembly and disassembly)</a:t>
            </a:r>
            <a:endParaRPr lang="en-US" sz="1400" u="sng">
              <a:cs typeface="Times New Roman" pitchFamily="18" charset="0"/>
            </a:endParaRPr>
          </a:p>
          <a:p>
            <a:pPr eaLnBrk="1" fontAlgn="auto" hangingPunct="1">
              <a:lnSpc>
                <a:spcPct val="9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None/>
              <a:defRPr/>
            </a:pPr>
            <a:r>
              <a:rPr lang="en-US" sz="1400">
                <a:cs typeface="Times New Roman" pitchFamily="18" charset="0"/>
              </a:rPr>
              <a:t>1:40 PM	IX.  Wet Lab Exercise</a:t>
            </a:r>
            <a:endParaRPr lang="en-US" sz="1400" u="sng">
              <a:cs typeface="Times New Roman" pitchFamily="18" charset="0"/>
            </a:endParaRPr>
          </a:p>
          <a:p>
            <a:pPr eaLnBrk="1" fontAlgn="auto" hangingPunct="1">
              <a:lnSpc>
                <a:spcPct val="9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None/>
              <a:defRPr/>
            </a:pPr>
            <a:r>
              <a:rPr lang="en-US" sz="1400">
                <a:cs typeface="Times New Roman" pitchFamily="18" charset="0"/>
              </a:rPr>
              <a:t>			A. Pressure Vacuum Breaker</a:t>
            </a:r>
            <a:endParaRPr lang="en-US" sz="1400" u="sng">
              <a:cs typeface="Times New Roman" pitchFamily="18" charset="0"/>
            </a:endParaRPr>
          </a:p>
          <a:p>
            <a:pPr eaLnBrk="1" fontAlgn="auto" hangingPunct="1">
              <a:lnSpc>
                <a:spcPct val="9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None/>
              <a:defRPr/>
            </a:pPr>
            <a:r>
              <a:rPr lang="en-US" sz="1400">
                <a:cs typeface="Times New Roman" pitchFamily="18" charset="0"/>
              </a:rPr>
              <a:t>			B.  Double Check Valve Assembly</a:t>
            </a:r>
            <a:endParaRPr lang="en-US" sz="1400" u="sng">
              <a:cs typeface="Times New Roman" pitchFamily="18" charset="0"/>
            </a:endParaRPr>
          </a:p>
          <a:p>
            <a:pPr eaLnBrk="1" fontAlgn="auto" hangingPunct="1">
              <a:lnSpc>
                <a:spcPct val="9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None/>
              <a:defRPr/>
            </a:pPr>
            <a:r>
              <a:rPr lang="en-US" sz="1400">
                <a:cs typeface="Times New Roman" pitchFamily="18" charset="0"/>
              </a:rPr>
              <a:t>2:40 PM break	C.  Reduced Pressure Principal Assembly</a:t>
            </a:r>
            <a:endParaRPr lang="en-US" sz="1400" u="sng">
              <a:cs typeface="Times New Roman" pitchFamily="18" charset="0"/>
            </a:endParaRPr>
          </a:p>
          <a:p>
            <a:pPr eaLnBrk="1" fontAlgn="auto" hangingPunct="1">
              <a:lnSpc>
                <a:spcPct val="9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None/>
              <a:defRPr/>
            </a:pPr>
            <a:r>
              <a:rPr lang="en-US" sz="1400">
                <a:cs typeface="Times New Roman" pitchFamily="18" charset="0"/>
              </a:rPr>
              <a:t>2:50 PM	X.  Practical Exam of testable assemblies</a:t>
            </a:r>
            <a:endParaRPr lang="en-US" sz="1400" u="sng">
              <a:cs typeface="Times New Roman" pitchFamily="18" charset="0"/>
            </a:endParaRPr>
          </a:p>
          <a:p>
            <a:pPr eaLnBrk="1" fontAlgn="auto" hangingPunct="1">
              <a:lnSpc>
                <a:spcPct val="9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None/>
              <a:defRPr/>
            </a:pPr>
            <a:r>
              <a:rPr lang="en-US" sz="1400">
                <a:cs typeface="Times New Roman" pitchFamily="18" charset="0"/>
              </a:rPr>
              <a:t>4:00 PM End of course </a:t>
            </a:r>
            <a:endParaRPr lang="en-US" sz="1400" u="sng">
              <a:cs typeface="Times New Roman" pitchFamily="18" charset="0"/>
            </a:endParaRPr>
          </a:p>
          <a:p>
            <a:pPr eaLnBrk="1" fontAlgn="auto" hangingPunct="1">
              <a:lnSpc>
                <a:spcPct val="9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None/>
              <a:defRPr/>
            </a:pPr>
            <a:endParaRPr lang="en-US" sz="1400"/>
          </a:p>
        </p:txBody>
      </p:sp>
    </p:spTree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3" descr="cc_pg13d">
            <a:extLst>
              <a:ext uri="{FF2B5EF4-FFF2-40B4-BE49-F238E27FC236}">
                <a16:creationId xmlns:a16="http://schemas.microsoft.com/office/drawing/2014/main" id="{6B9B125F-1CF1-489C-BEDD-889238B47D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066800"/>
            <a:ext cx="2971800" cy="43434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04" name="Text Box 4">
            <a:extLst>
              <a:ext uri="{FF2B5EF4-FFF2-40B4-BE49-F238E27FC236}">
                <a16:creationId xmlns:a16="http://schemas.microsoft.com/office/drawing/2014/main" id="{ECE1FD2E-5F74-4A54-B8BD-2A55519741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5791200"/>
            <a:ext cx="5410200" cy="5191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Static condition</a:t>
            </a:r>
          </a:p>
        </p:txBody>
      </p:sp>
    </p:spTree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cc_pg14a">
            <a:extLst>
              <a:ext uri="{FF2B5EF4-FFF2-40B4-BE49-F238E27FC236}">
                <a16:creationId xmlns:a16="http://schemas.microsoft.com/office/drawing/2014/main" id="{A2049AA9-1D86-48AB-8CCD-BBAE2F892C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609600"/>
            <a:ext cx="2895600" cy="48006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227" name="Text Box 3">
            <a:extLst>
              <a:ext uri="{FF2B5EF4-FFF2-40B4-BE49-F238E27FC236}">
                <a16:creationId xmlns:a16="http://schemas.microsoft.com/office/drawing/2014/main" id="{865E64A4-DAD1-4A5D-B8CD-3AB948338D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5715000"/>
            <a:ext cx="57912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Flow/Siphon condition</a:t>
            </a:r>
          </a:p>
        </p:txBody>
      </p:sp>
    </p:spTree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cc_pg14b">
            <a:extLst>
              <a:ext uri="{FF2B5EF4-FFF2-40B4-BE49-F238E27FC236}">
                <a16:creationId xmlns:a16="http://schemas.microsoft.com/office/drawing/2014/main" id="{1FEB6FF7-877A-4534-BF50-06603E251C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295400"/>
            <a:ext cx="3124200" cy="42672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cc_pg14c">
            <a:extLst>
              <a:ext uri="{FF2B5EF4-FFF2-40B4-BE49-F238E27FC236}">
                <a16:creationId xmlns:a16="http://schemas.microsoft.com/office/drawing/2014/main" id="{18BA2E4B-7631-4FDF-8FB8-F4BCF6DEA9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676400"/>
            <a:ext cx="5791200" cy="28956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299" name="Text Box 3">
            <a:extLst>
              <a:ext uri="{FF2B5EF4-FFF2-40B4-BE49-F238E27FC236}">
                <a16:creationId xmlns:a16="http://schemas.microsoft.com/office/drawing/2014/main" id="{9C610080-07E0-46E3-8FFD-114B3AC370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381000"/>
            <a:ext cx="4419600" cy="1066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Siphon induced by fluid dynamics</a:t>
            </a:r>
          </a:p>
        </p:txBody>
      </p:sp>
      <p:sp>
        <p:nvSpPr>
          <p:cNvPr id="55300" name="Text Box 4">
            <a:extLst>
              <a:ext uri="{FF2B5EF4-FFF2-40B4-BE49-F238E27FC236}">
                <a16:creationId xmlns:a16="http://schemas.microsoft.com/office/drawing/2014/main" id="{279BFED8-5CE0-466E-8902-C90D80258A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0763" y="4724400"/>
            <a:ext cx="6096000" cy="10048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When pressure increases velocity decreases</a:t>
            </a: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When velocity increases pressure decreases</a:t>
            </a:r>
          </a:p>
        </p:txBody>
      </p:sp>
      <p:sp>
        <p:nvSpPr>
          <p:cNvPr id="55301" name="Text Box 5">
            <a:extLst>
              <a:ext uri="{FF2B5EF4-FFF2-40B4-BE49-F238E27FC236}">
                <a16:creationId xmlns:a16="http://schemas.microsoft.com/office/drawing/2014/main" id="{BC9D61F4-E567-4AAA-BB07-CF50FAC126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9763" y="5907088"/>
            <a:ext cx="6858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Examples: aspirators, pipe constrictions, design flaws</a:t>
            </a:r>
          </a:p>
        </p:txBody>
      </p:sp>
    </p:spTree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cc_pg14d">
            <a:extLst>
              <a:ext uri="{FF2B5EF4-FFF2-40B4-BE49-F238E27FC236}">
                <a16:creationId xmlns:a16="http://schemas.microsoft.com/office/drawing/2014/main" id="{684F8F6D-B6D2-4036-9598-41EA9D8582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295400"/>
            <a:ext cx="3352800" cy="42672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323" name="Text Box 3">
            <a:extLst>
              <a:ext uri="{FF2B5EF4-FFF2-40B4-BE49-F238E27FC236}">
                <a16:creationId xmlns:a16="http://schemas.microsoft.com/office/drawing/2014/main" id="{1C2164A7-D563-4D0A-AE7C-1DDE53FBD1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04800"/>
            <a:ext cx="6248400" cy="5794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Backpressure and Backsiphonage</a:t>
            </a:r>
          </a:p>
        </p:txBody>
      </p:sp>
    </p:spTree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3" descr="cc_pg15a">
            <a:extLst>
              <a:ext uri="{FF2B5EF4-FFF2-40B4-BE49-F238E27FC236}">
                <a16:creationId xmlns:a16="http://schemas.microsoft.com/office/drawing/2014/main" id="{7050CC98-9968-45B8-AEB5-8D4DF7C5AC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533400"/>
            <a:ext cx="3200400" cy="41148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349" name="Text Box 5">
            <a:extLst>
              <a:ext uri="{FF2B5EF4-FFF2-40B4-BE49-F238E27FC236}">
                <a16:creationId xmlns:a16="http://schemas.microsoft.com/office/drawing/2014/main" id="{F084E72D-E67D-4747-91F7-A030BBAED8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4953000"/>
            <a:ext cx="7848600" cy="10048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         </a:t>
            </a:r>
            <a:r>
              <a:rPr lang="en-US" u="sng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Backsiphonage   </a:t>
            </a:r>
            <a:r>
              <a:rPr lang="en-US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                           </a:t>
            </a:r>
            <a:r>
              <a:rPr lang="en-US" u="sng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Backpressure</a:t>
            </a: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lower pressures or vacuum          higher pressures than system</a:t>
            </a:r>
          </a:p>
        </p:txBody>
      </p:sp>
    </p:spTree>
  </p:cSld>
  <p:clrMapOvr>
    <a:masterClrMapping/>
  </p:clrMapOvr>
  <p:transition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cc_pg15b">
            <a:extLst>
              <a:ext uri="{FF2B5EF4-FFF2-40B4-BE49-F238E27FC236}">
                <a16:creationId xmlns:a16="http://schemas.microsoft.com/office/drawing/2014/main" id="{688D7A5C-5812-4738-8550-3B59F3B32C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609600"/>
            <a:ext cx="4114800" cy="39624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371" name="Text Box 3">
            <a:extLst>
              <a:ext uri="{FF2B5EF4-FFF2-40B4-BE49-F238E27FC236}">
                <a16:creationId xmlns:a16="http://schemas.microsoft.com/office/drawing/2014/main" id="{8E0FE390-323F-41EE-9CAF-A051F12FD4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724400"/>
            <a:ext cx="8001000" cy="10048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               </a:t>
            </a:r>
            <a:r>
              <a:rPr lang="en-US" u="sng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Backsiphonage</a:t>
            </a:r>
            <a:r>
              <a:rPr lang="en-US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                               </a:t>
            </a:r>
            <a:r>
              <a:rPr lang="en-US" u="sng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Backflow</a:t>
            </a:r>
            <a:r>
              <a:rPr lang="en-US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 </a:t>
            </a: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              outlet submerged                       backpressure at outlet</a:t>
            </a:r>
          </a:p>
        </p:txBody>
      </p:sp>
    </p:spTree>
  </p:cSld>
  <p:clrMapOvr>
    <a:masterClrMapping/>
  </p:clrMapOvr>
  <p:transition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2">
            <a:extLst>
              <a:ext uri="{FF2B5EF4-FFF2-40B4-BE49-F238E27FC236}">
                <a16:creationId xmlns:a16="http://schemas.microsoft.com/office/drawing/2014/main" id="{0A70F71B-A824-4924-B789-0F487DA762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762000"/>
            <a:ext cx="7848600" cy="40576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Backpressure/ Superior Pressure</a:t>
            </a:r>
            <a:endParaRPr lang="en-US" sz="36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endParaRPr lang="en-US" sz="36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A condition in which the pressure in a nonpotable system is greater than the pressure in the potable distribution system</a:t>
            </a:r>
            <a:endParaRPr lang="en-US" sz="44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DE7553BC-C6CB-4CF2-93F5-1ECB95C793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82663" y="457200"/>
            <a:ext cx="7704137" cy="1066800"/>
          </a:xfrm>
        </p:spPr>
        <p:txBody>
          <a:bodyPr/>
          <a:lstStyle/>
          <a:p>
            <a:pPr eaLnBrk="1" hangingPunct="1"/>
            <a:r>
              <a:rPr lang="en-US" altLang="en-US">
                <a:ln>
                  <a:noFill/>
                </a:ln>
              </a:rPr>
              <a:t>Backpressure</a:t>
            </a:r>
          </a:p>
        </p:txBody>
      </p:sp>
      <p:sp>
        <p:nvSpPr>
          <p:cNvPr id="63491" name="Text Box 3">
            <a:extLst>
              <a:ext uri="{FF2B5EF4-FFF2-40B4-BE49-F238E27FC236}">
                <a16:creationId xmlns:a16="http://schemas.microsoft.com/office/drawing/2014/main" id="{A76CC33F-8839-4C95-B270-3DED4FD73B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9738" y="1752600"/>
            <a:ext cx="6248400" cy="35036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Thermal Expansion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              40 gallons @ 39</a:t>
            </a:r>
            <a:r>
              <a:rPr lang="en-US" sz="32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pitchFamily="18" charset="0"/>
              </a:rPr>
              <a:t>°</a:t>
            </a:r>
            <a:r>
              <a:rPr lang="en-US" sz="32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F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              41 gallons @160</a:t>
            </a:r>
            <a:r>
              <a:rPr lang="en-US" sz="32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pitchFamily="18" charset="0"/>
              </a:rPr>
              <a:t>°</a:t>
            </a:r>
            <a:r>
              <a:rPr lang="en-US" sz="32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F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sz="3200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Incompressibility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               At 7000 psi  -2% volume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sz="3200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Pumps/ Auxiliary systems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sz="3200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Elevated Storage</a:t>
            </a:r>
          </a:p>
        </p:txBody>
      </p:sp>
    </p:spTree>
  </p:cSld>
  <p:clrMapOvr>
    <a:masterClrMapping/>
  </p:clrMapOvr>
  <p:transition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id="{D52A73D6-B1FD-4065-9607-67EC241592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457200"/>
            <a:ext cx="6157913" cy="7620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Salty Drinks/Backpressure</a:t>
            </a:r>
          </a:p>
        </p:txBody>
      </p:sp>
      <p:pic>
        <p:nvPicPr>
          <p:cNvPr id="71683" name="Picture 3" descr="SB_pg25a">
            <a:extLst>
              <a:ext uri="{FF2B5EF4-FFF2-40B4-BE49-F238E27FC236}">
                <a16:creationId xmlns:a16="http://schemas.microsoft.com/office/drawing/2014/main" id="{23EC00D2-49DB-485A-B4DD-46882C551E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524000"/>
            <a:ext cx="6411913" cy="50292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3A54DD82-BBA9-4EA5-979C-5ADF0635F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3288" y="152400"/>
            <a:ext cx="7704137" cy="1981200"/>
          </a:xfrm>
        </p:spPr>
        <p:txBody>
          <a:bodyPr/>
          <a:lstStyle/>
          <a:p>
            <a:pPr eaLnBrk="1" hangingPunct="1"/>
            <a:r>
              <a:rPr lang="en-US" altLang="en-US">
                <a:ln>
                  <a:noFill/>
                </a:ln>
              </a:rPr>
              <a:t>Drinking Water Resources</a:t>
            </a:r>
          </a:p>
        </p:txBody>
      </p:sp>
      <p:sp>
        <p:nvSpPr>
          <p:cNvPr id="150532" name="Text Box 4">
            <a:extLst>
              <a:ext uri="{FF2B5EF4-FFF2-40B4-BE49-F238E27FC236}">
                <a16:creationId xmlns:a16="http://schemas.microsoft.com/office/drawing/2014/main" id="{51C31A7F-691E-431F-B851-D1BB51CE99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600200"/>
            <a:ext cx="7848600" cy="35544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Environmental Protection Agency Cross Connection Control Manual</a:t>
            </a: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Uniform Statewide Building Code (</a:t>
            </a:r>
            <a:r>
              <a:rPr lang="en-US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USBC</a:t>
            </a:r>
            <a:r>
              <a:rPr lang="en-US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) </a:t>
            </a: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American Society of Sanitary Engineers (ASSE)</a:t>
            </a: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IPC Regulations/ VA Plumbing Code</a:t>
            </a: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Virginia Department of Health State Waterworks Regulations (VDH) </a:t>
            </a: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American Water Works Association (AWWA)	</a:t>
            </a: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University of Southern California Foundation for Cross Connection Control and   Hydraulic Research (USC)</a:t>
            </a: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American Backflow Prevention Association of VA (</a:t>
            </a:r>
            <a:r>
              <a:rPr lang="en-US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APBA</a:t>
            </a:r>
            <a:r>
              <a:rPr lang="en-US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)</a:t>
            </a:r>
          </a:p>
        </p:txBody>
      </p:sp>
    </p:spTree>
  </p:cSld>
  <p:clrMapOvr>
    <a:masterClrMapping/>
  </p:clrMapOvr>
  <p:transition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3" descr="cc_pg9a">
            <a:extLst>
              <a:ext uri="{FF2B5EF4-FFF2-40B4-BE49-F238E27FC236}">
                <a16:creationId xmlns:a16="http://schemas.microsoft.com/office/drawing/2014/main" id="{37BA85A4-00AF-4252-87D8-984EA95E20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576263"/>
            <a:ext cx="4114800" cy="570547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>
            <a:extLst>
              <a:ext uri="{FF2B5EF4-FFF2-40B4-BE49-F238E27FC236}">
                <a16:creationId xmlns:a16="http://schemas.microsoft.com/office/drawing/2014/main" id="{56614A69-7C02-476C-A309-BD10483620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7700" y="1714500"/>
            <a:ext cx="7848600" cy="3429000"/>
          </a:xfrm>
        </p:spPr>
        <p:txBody>
          <a:bodyPr/>
          <a:lstStyle/>
          <a:p>
            <a:pPr eaLnBrk="1" hangingPunct="1"/>
            <a:r>
              <a:rPr lang="en-US" altLang="en-US" dirty="0">
                <a:ln>
                  <a:noFill/>
                </a:ln>
              </a:rPr>
              <a:t>Methods and Devices for the Prevention of Backflow and </a:t>
            </a:r>
            <a:r>
              <a:rPr lang="en-US" altLang="en-US" dirty="0" err="1">
                <a:ln>
                  <a:noFill/>
                </a:ln>
              </a:rPr>
              <a:t>Backsiphonage</a:t>
            </a:r>
            <a:endParaRPr lang="en-US" altLang="en-US" dirty="0">
              <a:ln>
                <a:noFill/>
              </a:ln>
            </a:endParaRPr>
          </a:p>
        </p:txBody>
      </p:sp>
    </p:spTree>
  </p:cSld>
  <p:clrMapOvr>
    <a:masterClrMapping/>
  </p:clrMapOvr>
  <p:transition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>
            <a:extLst>
              <a:ext uri="{FF2B5EF4-FFF2-40B4-BE49-F238E27FC236}">
                <a16:creationId xmlns:a16="http://schemas.microsoft.com/office/drawing/2014/main" id="{856F0E64-7E73-4C36-AA9B-BC598F9DA7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u="sng">
                <a:ln>
                  <a:noFill/>
                </a:ln>
              </a:rPr>
              <a:t>Degree of Hazards</a:t>
            </a:r>
          </a:p>
        </p:txBody>
      </p:sp>
      <p:sp>
        <p:nvSpPr>
          <p:cNvPr id="112643" name="Text Box 3">
            <a:extLst>
              <a:ext uri="{FF2B5EF4-FFF2-40B4-BE49-F238E27FC236}">
                <a16:creationId xmlns:a16="http://schemas.microsoft.com/office/drawing/2014/main" id="{E32FFE1E-2D18-4D59-929D-0BC422405E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524000"/>
            <a:ext cx="8001000" cy="34766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endParaRPr lang="en-US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Low degree of hazard</a:t>
            </a:r>
          </a:p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Moderate degree of hazard</a:t>
            </a:r>
          </a:p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High degree of hazard</a:t>
            </a:r>
            <a:r>
              <a:rPr lang="en-US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                   </a:t>
            </a:r>
            <a:endParaRPr lang="en-US" u="sng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endParaRPr lang="en-US" u="sng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>
            <a:extLst>
              <a:ext uri="{FF2B5EF4-FFF2-40B4-BE49-F238E27FC236}">
                <a16:creationId xmlns:a16="http://schemas.microsoft.com/office/drawing/2014/main" id="{5D3405C2-54D4-4B4F-B633-9716E8904E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n>
                  <a:noFill/>
                </a:ln>
              </a:rPr>
              <a:t>Low Hazard</a:t>
            </a:r>
          </a:p>
        </p:txBody>
      </p:sp>
      <p:sp>
        <p:nvSpPr>
          <p:cNvPr id="113667" name="Text Box 3">
            <a:extLst>
              <a:ext uri="{FF2B5EF4-FFF2-40B4-BE49-F238E27FC236}">
                <a16:creationId xmlns:a16="http://schemas.microsoft.com/office/drawing/2014/main" id="{A8B30388-FA91-47DF-9A4B-6B88C7D3BC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2057400"/>
            <a:ext cx="7315200" cy="35607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only degrade the quality of water aesthetically</a:t>
            </a:r>
          </a:p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low probability of occurrence by backsiphonage only</a:t>
            </a:r>
          </a:p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contaminant would not disrupt water service</a:t>
            </a:r>
          </a:p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health hazard would not exist</a:t>
            </a:r>
          </a:p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I.e..food stuff, nontoxic chemicals, non-hazardous chemicals</a:t>
            </a:r>
            <a:endParaRPr lang="en-US" u="sng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</p:spTree>
  </p:cSld>
  <p:clrMapOvr>
    <a:masterClrMapping/>
  </p:clrMapOvr>
  <p:transition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1026">
            <a:extLst>
              <a:ext uri="{FF2B5EF4-FFF2-40B4-BE49-F238E27FC236}">
                <a16:creationId xmlns:a16="http://schemas.microsoft.com/office/drawing/2014/main" id="{427051A6-D7F0-4924-8EEC-E57A0769CA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82663" y="457200"/>
            <a:ext cx="7704137" cy="1447800"/>
          </a:xfrm>
        </p:spPr>
        <p:txBody>
          <a:bodyPr/>
          <a:lstStyle/>
          <a:p>
            <a:pPr eaLnBrk="1" hangingPunct="1"/>
            <a:r>
              <a:rPr lang="en-US" altLang="en-US">
                <a:ln>
                  <a:noFill/>
                </a:ln>
              </a:rPr>
              <a:t>Moderate Hazard</a:t>
            </a:r>
          </a:p>
        </p:txBody>
      </p:sp>
      <p:sp>
        <p:nvSpPr>
          <p:cNvPr id="114691" name="Text Box 1027">
            <a:extLst>
              <a:ext uri="{FF2B5EF4-FFF2-40B4-BE49-F238E27FC236}">
                <a16:creationId xmlns:a16="http://schemas.microsoft.com/office/drawing/2014/main" id="{0598D7A9-9CD4-4622-96D3-6E5C041868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2538" y="2209800"/>
            <a:ext cx="7162800" cy="38322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Only degrade the quality of water aesthetically or impair its usefulness </a:t>
            </a:r>
          </a:p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Moderate probability of occurrence either by backpressure or </a:t>
            </a:r>
            <a:r>
              <a:rPr lang="en-US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backsiphonage</a:t>
            </a:r>
            <a:endParaRPr lang="en-US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Contaminant would not seriously disrupt water service for drinking or domestic use</a:t>
            </a:r>
          </a:p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Health hazard would not exist</a:t>
            </a:r>
          </a:p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I.e..food</a:t>
            </a:r>
            <a:r>
              <a:rPr lang="en-US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stuff, nontoxic chemicals, non-hazardous chemicals</a:t>
            </a:r>
            <a:endParaRPr lang="en-US" u="sng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endParaRPr lang="en-US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endParaRPr lang="en-US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</p:spTree>
  </p:cSld>
  <p:clrMapOvr>
    <a:masterClrMapping/>
  </p:clrMapOvr>
  <p:transition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1026">
            <a:extLst>
              <a:ext uri="{FF2B5EF4-FFF2-40B4-BE49-F238E27FC236}">
                <a16:creationId xmlns:a16="http://schemas.microsoft.com/office/drawing/2014/main" id="{670203CF-6DE4-477A-A9AA-4A322A52D4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82663" y="457200"/>
            <a:ext cx="7704137" cy="1143000"/>
          </a:xfrm>
        </p:spPr>
        <p:txBody>
          <a:bodyPr/>
          <a:lstStyle/>
          <a:p>
            <a:pPr eaLnBrk="1" hangingPunct="1"/>
            <a:r>
              <a:rPr lang="en-US" altLang="en-US">
                <a:ln>
                  <a:noFill/>
                </a:ln>
              </a:rPr>
              <a:t>High Hazard</a:t>
            </a:r>
          </a:p>
        </p:txBody>
      </p:sp>
      <p:sp>
        <p:nvSpPr>
          <p:cNvPr id="115716" name="Text Box 1028">
            <a:extLst>
              <a:ext uri="{FF2B5EF4-FFF2-40B4-BE49-F238E27FC236}">
                <a16:creationId xmlns:a16="http://schemas.microsoft.com/office/drawing/2014/main" id="{E6C3215D-FD82-431F-A020-E4D26E9583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0638" y="2017713"/>
            <a:ext cx="7086600" cy="48387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the contaminant would be toxic, poisonous, noxious or unhealthy</a:t>
            </a:r>
          </a:p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high probability of occurrence by backpressure or </a:t>
            </a:r>
            <a:r>
              <a:rPr lang="en-US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backsiphonage</a:t>
            </a:r>
            <a:endParaRPr lang="en-US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contaminant would disrupt water service</a:t>
            </a:r>
          </a:p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health hazard would exist</a:t>
            </a:r>
          </a:p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I.e..sewage</a:t>
            </a:r>
            <a:r>
              <a:rPr lang="en-US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, toxic or hazardous chemicals, non-potable or used water, auxiliary water systems, </a:t>
            </a:r>
            <a:r>
              <a:rPr lang="en-US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etc</a:t>
            </a:r>
            <a:r>
              <a:rPr lang="en-US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…</a:t>
            </a:r>
            <a:endParaRPr lang="en-US" u="sng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>
            <a:extLst>
              <a:ext uri="{FF2B5EF4-FFF2-40B4-BE49-F238E27FC236}">
                <a16:creationId xmlns:a16="http://schemas.microsoft.com/office/drawing/2014/main" id="{3C64D209-D33A-4F9B-9ABB-13175CDE3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3288" y="152400"/>
            <a:ext cx="7704137" cy="1981200"/>
          </a:xfrm>
        </p:spPr>
        <p:txBody>
          <a:bodyPr/>
          <a:lstStyle/>
          <a:p>
            <a:pPr eaLnBrk="1" hangingPunct="1"/>
            <a:r>
              <a:rPr lang="en-US" altLang="en-US">
                <a:ln>
                  <a:noFill/>
                </a:ln>
              </a:rPr>
              <a:t>Drinking Water Resources</a:t>
            </a:r>
          </a:p>
        </p:txBody>
      </p:sp>
      <p:sp>
        <p:nvSpPr>
          <p:cNvPr id="150532" name="Text Box 4">
            <a:extLst>
              <a:ext uri="{FF2B5EF4-FFF2-40B4-BE49-F238E27FC236}">
                <a16:creationId xmlns:a16="http://schemas.microsoft.com/office/drawing/2014/main" id="{51C31A7F-691E-431F-B851-D1BB51CE99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600200"/>
            <a:ext cx="7848600" cy="35544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Environmental Protection Agency Cross Connection Control Manual</a:t>
            </a: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Uniform Statewide Building Code (</a:t>
            </a:r>
            <a:r>
              <a:rPr lang="en-US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USBC</a:t>
            </a:r>
            <a:r>
              <a:rPr lang="en-US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) </a:t>
            </a: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American Society of Sanitary Engineers (ASSE)</a:t>
            </a: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IPC Regulations/ VA Plumbing Code</a:t>
            </a: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Virginia Department of Health State Waterworks Regulations (VDH) </a:t>
            </a: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American </a:t>
            </a:r>
            <a:r>
              <a:rPr lang="en-US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WaterWorks</a:t>
            </a:r>
            <a:r>
              <a:rPr lang="en-US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Association (AWWA)	</a:t>
            </a: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University of Southern California Foundation for Cross Connection Control and   Hydraulic Research (USC)</a:t>
            </a: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American Backflow Prevention Association of VA (</a:t>
            </a:r>
            <a:r>
              <a:rPr lang="en-US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APBA</a:t>
            </a:r>
            <a:r>
              <a:rPr lang="en-US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)</a:t>
            </a:r>
          </a:p>
        </p:txBody>
      </p:sp>
    </p:spTree>
  </p:cSld>
  <p:clrMapOvr>
    <a:masterClrMapping/>
  </p:clrMapOvr>
  <p:transition>
    <p:fad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>
            <a:extLst>
              <a:ext uri="{FF2B5EF4-FFF2-40B4-BE49-F238E27FC236}">
                <a16:creationId xmlns:a16="http://schemas.microsoft.com/office/drawing/2014/main" id="{EE1E90B3-771B-4C2D-A575-E3277235A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663" y="457200"/>
            <a:ext cx="7704137" cy="1143000"/>
          </a:xfrm>
        </p:spPr>
        <p:txBody>
          <a:bodyPr/>
          <a:lstStyle/>
          <a:p>
            <a:pPr eaLnBrk="1" hangingPunct="1"/>
            <a:r>
              <a:rPr lang="en-US" altLang="en-US">
                <a:ln>
                  <a:noFill/>
                </a:ln>
              </a:rPr>
              <a:t>State and Local Standards</a:t>
            </a:r>
          </a:p>
        </p:txBody>
      </p:sp>
      <p:sp>
        <p:nvSpPr>
          <p:cNvPr id="124931" name="Text Box 3">
            <a:extLst>
              <a:ext uri="{FF2B5EF4-FFF2-40B4-BE49-F238E27FC236}">
                <a16:creationId xmlns:a16="http://schemas.microsoft.com/office/drawing/2014/main" id="{27D62146-9DD8-4847-94EF-654C5295E0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600200"/>
            <a:ext cx="8077200" cy="34163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Virginia Waterworks Regulations</a:t>
            </a:r>
          </a:p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Uniform Statewide Building Code (</a:t>
            </a:r>
            <a:r>
              <a:rPr lang="en-US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USBC</a:t>
            </a:r>
            <a:r>
              <a:rPr lang="en-US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)</a:t>
            </a:r>
          </a:p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VA Plumbing Code (IPC)</a:t>
            </a:r>
          </a:p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______________________</a:t>
            </a:r>
          </a:p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Testers are licensed in Virginia according to Department of Professional Occupational Regulations (DPOR), Tradesman Regulation statute, title 54.1, Chapter 11 and can be a licensed tester through the State or by a locality</a:t>
            </a:r>
          </a:p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hlinkClick r:id="rId2"/>
              </a:rPr>
              <a:t>www.dpor.virginia.gov</a:t>
            </a:r>
            <a:r>
              <a:rPr lang="en-US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or 804.367.8511</a:t>
            </a:r>
          </a:p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endParaRPr lang="en-US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>
    <p:fad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>
            <a:extLst>
              <a:ext uri="{FF2B5EF4-FFF2-40B4-BE49-F238E27FC236}">
                <a16:creationId xmlns:a16="http://schemas.microsoft.com/office/drawing/2014/main" id="{62FB2D9C-D938-440B-8AF2-B7DFB09BD5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82663" y="457200"/>
            <a:ext cx="7704137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u="sng" dirty="0"/>
              <a:t>Types of assemblies and devices</a:t>
            </a:r>
          </a:p>
        </p:txBody>
      </p:sp>
      <p:sp>
        <p:nvSpPr>
          <p:cNvPr id="28675" name="WordArt 4">
            <a:extLst>
              <a:ext uri="{FF2B5EF4-FFF2-40B4-BE49-F238E27FC236}">
                <a16:creationId xmlns:a16="http://schemas.microsoft.com/office/drawing/2014/main" id="{45102DC8-6738-4880-B5B5-D0CABB5000F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876800" y="1676400"/>
            <a:ext cx="1828800" cy="449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  <a:contourClr>
                <a:srgbClr val="CBCBCB"/>
              </a:contour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atin typeface="Imprint MT Shadow" panose="04020605060303030202" pitchFamily="82" charset="0"/>
              </a:rPr>
              <a:t>DCVIVB</a:t>
            </a:r>
          </a:p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atin typeface="Imprint MT Shadow" panose="04020605060303030202" pitchFamily="82" charset="0"/>
              </a:rPr>
              <a:t>BPIV</a:t>
            </a:r>
          </a:p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atin typeface="Imprint MT Shadow" panose="04020605060303030202" pitchFamily="82" charset="0"/>
              </a:rPr>
              <a:t>ASBC</a:t>
            </a:r>
          </a:p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atin typeface="Imprint MT Shadow" panose="04020605060303030202" pitchFamily="82" charset="0"/>
              </a:rPr>
              <a:t>HCVB</a:t>
            </a:r>
          </a:p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atin typeface="Imprint MT Shadow" panose="04020605060303030202" pitchFamily="82" charset="0"/>
              </a:rPr>
              <a:t>*Air Gap</a:t>
            </a:r>
          </a:p>
        </p:txBody>
      </p:sp>
      <p:sp>
        <p:nvSpPr>
          <p:cNvPr id="28676" name="WordArt 5">
            <a:extLst>
              <a:ext uri="{FF2B5EF4-FFF2-40B4-BE49-F238E27FC236}">
                <a16:creationId xmlns:a16="http://schemas.microsoft.com/office/drawing/2014/main" id="{1DF00690-2942-4AF4-9C05-49F30603E87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362200" y="1752600"/>
            <a:ext cx="1400175" cy="4249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  <a:contourClr>
                <a:srgbClr val="CBCBCB"/>
              </a:contour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atin typeface="Imprint MT Shadow" panose="04020605060303030202" pitchFamily="82" charset="0"/>
              </a:rPr>
              <a:t>RPZ</a:t>
            </a:r>
          </a:p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atin typeface="Imprint MT Shadow" panose="04020605060303030202" pitchFamily="82" charset="0"/>
              </a:rPr>
              <a:t>DCVA</a:t>
            </a:r>
          </a:p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atin typeface="Imprint MT Shadow" panose="04020605060303030202" pitchFamily="82" charset="0"/>
              </a:rPr>
              <a:t>PVB</a:t>
            </a:r>
          </a:p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atin typeface="Imprint MT Shadow" panose="04020605060303030202" pitchFamily="82" charset="0"/>
              </a:rPr>
              <a:t>AVB</a:t>
            </a:r>
          </a:p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atin typeface="Imprint MT Shadow" panose="04020605060303030202" pitchFamily="82" charset="0"/>
              </a:rPr>
              <a:t>SVB</a:t>
            </a:r>
          </a:p>
        </p:txBody>
      </p:sp>
    </p:spTree>
    <p:extLst>
      <p:ext uri="{BB962C8B-B14F-4D97-AF65-F5344CB8AC3E}">
        <p14:creationId xmlns:p14="http://schemas.microsoft.com/office/powerpoint/2010/main" val="64701781"/>
      </p:ext>
    </p:extLst>
  </p:cSld>
  <p:clrMapOvr>
    <a:masterClrMapping/>
  </p:clrMapOvr>
  <p:transition>
    <p:fad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>
            <a:extLst>
              <a:ext uri="{FF2B5EF4-FFF2-40B4-BE49-F238E27FC236}">
                <a16:creationId xmlns:a16="http://schemas.microsoft.com/office/drawing/2014/main" id="{05573746-0374-41F1-A92F-8915A3F61D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n>
                  <a:noFill/>
                </a:ln>
              </a:rPr>
              <a:t>Air Gap</a:t>
            </a:r>
          </a:p>
        </p:txBody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B0A95379-D3B4-49F5-B3A3-56EB33F0438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1447800"/>
            <a:ext cx="3810000" cy="4876800"/>
          </a:xfrm>
        </p:spPr>
        <p:txBody>
          <a:bodyPr rtlCol="0">
            <a:normAutofit/>
          </a:bodyPr>
          <a:lstStyle/>
          <a:p>
            <a:pPr eaLnBrk="1" fontAlgn="auto" hangingPunct="1"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r>
              <a:rPr lang="en-US" sz="2800" dirty="0">
                <a:solidFill>
                  <a:schemeClr val="tx2"/>
                </a:solidFill>
              </a:rPr>
              <a:t>Very effective</a:t>
            </a:r>
          </a:p>
          <a:p>
            <a:pPr eaLnBrk="1" fontAlgn="auto" hangingPunct="1"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r>
              <a:rPr lang="en-US" sz="2800" dirty="0">
                <a:solidFill>
                  <a:schemeClr val="tx2"/>
                </a:solidFill>
              </a:rPr>
              <a:t>Non-mechanical</a:t>
            </a:r>
          </a:p>
          <a:p>
            <a:pPr eaLnBrk="1" fontAlgn="auto" hangingPunct="1"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r>
              <a:rPr lang="en-US" sz="2800" dirty="0">
                <a:solidFill>
                  <a:schemeClr val="tx2"/>
                </a:solidFill>
              </a:rPr>
              <a:t>Non Testable yet able to  inspect</a:t>
            </a:r>
          </a:p>
          <a:p>
            <a:pPr eaLnBrk="1" fontAlgn="auto" hangingPunct="1"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r>
              <a:rPr lang="en-US" sz="2800" dirty="0">
                <a:solidFill>
                  <a:schemeClr val="tx2"/>
                </a:solidFill>
              </a:rPr>
              <a:t>2 times ID, never less than 1 inch</a:t>
            </a:r>
          </a:p>
          <a:p>
            <a:pPr eaLnBrk="1" fontAlgn="auto" hangingPunct="1"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r>
              <a:rPr lang="en-US" sz="2800" dirty="0">
                <a:solidFill>
                  <a:schemeClr val="tx2"/>
                </a:solidFill>
              </a:rPr>
              <a:t>Always above </a:t>
            </a:r>
            <a:r>
              <a:rPr lang="en-US" sz="2800" u="sng" dirty="0">
                <a:solidFill>
                  <a:schemeClr val="tx2"/>
                </a:solidFill>
              </a:rPr>
              <a:t>flood</a:t>
            </a:r>
            <a:r>
              <a:rPr lang="en-US" sz="2800" dirty="0">
                <a:solidFill>
                  <a:schemeClr val="tx2"/>
                </a:solidFill>
              </a:rPr>
              <a:t> rim level, </a:t>
            </a:r>
            <a:r>
              <a:rPr lang="en-US" sz="2800" u="sng" dirty="0">
                <a:solidFill>
                  <a:schemeClr val="tx2"/>
                </a:solidFill>
              </a:rPr>
              <a:t>not </a:t>
            </a:r>
            <a:r>
              <a:rPr lang="en-US" sz="2800" dirty="0">
                <a:solidFill>
                  <a:schemeClr val="tx2"/>
                </a:solidFill>
              </a:rPr>
              <a:t>overflow/discharge pipe</a:t>
            </a:r>
          </a:p>
        </p:txBody>
      </p:sp>
      <p:pic>
        <p:nvPicPr>
          <p:cNvPr id="83972" name="Picture 6" descr="cc_pg16a">
            <a:extLst>
              <a:ext uri="{FF2B5EF4-FFF2-40B4-BE49-F238E27FC236}">
                <a16:creationId xmlns:a16="http://schemas.microsoft.com/office/drawing/2014/main" id="{0BEBE04C-F466-4380-BE0F-0C1CD10C930E}"/>
              </a:ext>
            </a:extLst>
          </p:cNvPr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0" y="1600200"/>
            <a:ext cx="2425700" cy="2244725"/>
          </a:xfrm>
          <a:noFill/>
          <a:ln w="38100" cap="flat">
            <a:solidFill>
              <a:srgbClr val="000000"/>
            </a:solidFill>
            <a:miter lim="800000"/>
            <a:headEnd type="none" w="med" len="med"/>
            <a:tailEnd type="none" w="med" len="med"/>
          </a:ln>
        </p:spPr>
      </p:pic>
      <p:pic>
        <p:nvPicPr>
          <p:cNvPr id="83973" name="Picture 7" descr="cc_pg16b">
            <a:extLst>
              <a:ext uri="{FF2B5EF4-FFF2-40B4-BE49-F238E27FC236}">
                <a16:creationId xmlns:a16="http://schemas.microsoft.com/office/drawing/2014/main" id="{AD74EBCD-9C0A-4DF1-8A27-4173A0DBD2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971925"/>
            <a:ext cx="2438400" cy="227647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E3BB4868-4CDE-4D37-8DA8-E4B98F7439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u="sng">
                <a:ln>
                  <a:noFill/>
                </a:ln>
              </a:rPr>
              <a:t>Safe Drinking Water Act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2D7635AB-6956-4F80-A1F8-5ABEDDF28E9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82663" y="2667000"/>
            <a:ext cx="7704137" cy="2514600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US">
                <a:solidFill>
                  <a:schemeClr val="tx2"/>
                </a:solidFill>
              </a:rPr>
              <a:t>The Federal Safe Drinking Water Act states that the supplier of water is responsible for the quality of water at the user’s tap</a:t>
            </a:r>
          </a:p>
        </p:txBody>
      </p:sp>
    </p:spTree>
  </p:cSld>
  <p:clrMapOvr>
    <a:masterClrMapping/>
  </p:clrMapOvr>
  <p:transition>
    <p:fad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>
            <a:extLst>
              <a:ext uri="{FF2B5EF4-FFF2-40B4-BE49-F238E27FC236}">
                <a16:creationId xmlns:a16="http://schemas.microsoft.com/office/drawing/2014/main" id="{2419C10D-FD7E-4DD8-94A0-0A7D9B7321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n>
                  <a:noFill/>
                </a:ln>
              </a:rPr>
              <a:t>Barometric Loop</a:t>
            </a:r>
          </a:p>
        </p:txBody>
      </p:sp>
      <p:sp>
        <p:nvSpPr>
          <p:cNvPr id="86019" name="Rectangle 3">
            <a:extLst>
              <a:ext uri="{FF2B5EF4-FFF2-40B4-BE49-F238E27FC236}">
                <a16:creationId xmlns:a16="http://schemas.microsoft.com/office/drawing/2014/main" id="{A8CC939F-CA01-45D7-B7A5-D08D130C5C7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2057400"/>
            <a:ext cx="3810000" cy="4038600"/>
          </a:xfrm>
        </p:spPr>
        <p:txBody>
          <a:bodyPr/>
          <a:lstStyle/>
          <a:p>
            <a:pPr eaLnBrk="1" hangingPunct="1"/>
            <a:r>
              <a:rPr lang="en-US" altLang="en-US" sz="2800">
                <a:solidFill>
                  <a:schemeClr val="tx2"/>
                </a:solidFill>
              </a:rPr>
              <a:t>Non-mechanical</a:t>
            </a:r>
          </a:p>
          <a:p>
            <a:pPr eaLnBrk="1" hangingPunct="1"/>
            <a:r>
              <a:rPr lang="en-US" altLang="en-US" sz="2800">
                <a:solidFill>
                  <a:schemeClr val="tx2"/>
                </a:solidFill>
              </a:rPr>
              <a:t>Impractical</a:t>
            </a:r>
          </a:p>
          <a:p>
            <a:pPr eaLnBrk="1" hangingPunct="1"/>
            <a:r>
              <a:rPr lang="en-US" altLang="en-US" sz="2800">
                <a:solidFill>
                  <a:schemeClr val="tx2"/>
                </a:solidFill>
              </a:rPr>
              <a:t>Unpopular and </a:t>
            </a:r>
            <a:r>
              <a:rPr lang="en-US" altLang="en-US" sz="2800" u="sng">
                <a:solidFill>
                  <a:schemeClr val="tx2"/>
                </a:solidFill>
              </a:rPr>
              <a:t>not approved</a:t>
            </a:r>
            <a:r>
              <a:rPr lang="en-US" altLang="en-US" sz="2800">
                <a:solidFill>
                  <a:schemeClr val="tx2"/>
                </a:solidFill>
              </a:rPr>
              <a:t> , but may still be out there</a:t>
            </a:r>
          </a:p>
          <a:p>
            <a:pPr eaLnBrk="1" hangingPunct="1"/>
            <a:r>
              <a:rPr lang="en-US" altLang="en-US" sz="2800">
                <a:solidFill>
                  <a:schemeClr val="tx2"/>
                </a:solidFill>
              </a:rPr>
              <a:t>No protection against backpressure</a:t>
            </a:r>
          </a:p>
        </p:txBody>
      </p:sp>
      <p:pic>
        <p:nvPicPr>
          <p:cNvPr id="86020" name="Picture 6" descr="cc_pg17a">
            <a:extLst>
              <a:ext uri="{FF2B5EF4-FFF2-40B4-BE49-F238E27FC236}">
                <a16:creationId xmlns:a16="http://schemas.microsoft.com/office/drawing/2014/main" id="{E557D6DC-AB38-4DF2-8B16-8F75F373AB0A}"/>
              </a:ext>
            </a:extLst>
          </p:cNvPr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3956" y="2396553"/>
            <a:ext cx="1618488" cy="2944368"/>
          </a:xfrm>
          <a:noFill/>
          <a:ln w="38100" cap="flat">
            <a:solidFill>
              <a:srgbClr val="000000"/>
            </a:solidFill>
            <a:miter lim="800000"/>
            <a:headEnd type="none" w="med" len="med"/>
            <a:tailEnd type="none" w="med" len="med"/>
          </a:ln>
        </p:spPr>
      </p:pic>
    </p:spTree>
  </p:cSld>
  <p:clrMapOvr>
    <a:masterClrMapping/>
  </p:clrMapOvr>
  <p:transition>
    <p:fad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>
            <a:extLst>
              <a:ext uri="{FF2B5EF4-FFF2-40B4-BE49-F238E27FC236}">
                <a16:creationId xmlns:a16="http://schemas.microsoft.com/office/drawing/2014/main" id="{75EEB54B-F95C-4933-AFBB-2AEEF7E947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n>
                  <a:noFill/>
                </a:ln>
              </a:rPr>
              <a:t>Atmospheric Vacuum Breaker</a:t>
            </a:r>
          </a:p>
        </p:txBody>
      </p:sp>
      <p:sp>
        <p:nvSpPr>
          <p:cNvPr id="71683" name="Rectangle 3">
            <a:extLst>
              <a:ext uri="{FF2B5EF4-FFF2-40B4-BE49-F238E27FC236}">
                <a16:creationId xmlns:a16="http://schemas.microsoft.com/office/drawing/2014/main" id="{A5D2C4DA-1C3B-4E01-8BF9-6737EA0DFA9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r>
              <a:rPr lang="en-US" sz="2800">
                <a:solidFill>
                  <a:schemeClr val="tx2"/>
                </a:solidFill>
              </a:rPr>
              <a:t>Mechanical, non-testable</a:t>
            </a:r>
          </a:p>
          <a:p>
            <a:pPr eaLnBrk="1" fontAlgn="auto" hangingPunct="1"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r>
              <a:rPr lang="en-US" sz="2800">
                <a:solidFill>
                  <a:schemeClr val="tx2"/>
                </a:solidFill>
              </a:rPr>
              <a:t>Good for backsiphonage, </a:t>
            </a:r>
            <a:r>
              <a:rPr lang="en-US" sz="2800" u="sng">
                <a:solidFill>
                  <a:schemeClr val="tx2"/>
                </a:solidFill>
              </a:rPr>
              <a:t>not backpressure</a:t>
            </a:r>
          </a:p>
          <a:p>
            <a:pPr eaLnBrk="1" fontAlgn="auto" hangingPunct="1"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r>
              <a:rPr lang="en-US" sz="2800">
                <a:solidFill>
                  <a:schemeClr val="tx2"/>
                </a:solidFill>
              </a:rPr>
              <a:t>No valves installed downstream of device</a:t>
            </a:r>
          </a:p>
          <a:p>
            <a:pPr eaLnBrk="1" fontAlgn="auto" hangingPunct="1"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r>
              <a:rPr lang="en-US" sz="2800">
                <a:solidFill>
                  <a:schemeClr val="tx2"/>
                </a:solidFill>
              </a:rPr>
              <a:t>Minimum 6” above flood rim &amp; vertical</a:t>
            </a:r>
          </a:p>
          <a:p>
            <a:pPr eaLnBrk="1" fontAlgn="auto" hangingPunct="1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None/>
              <a:defRPr/>
            </a:pPr>
            <a:endParaRPr lang="en-US" sz="2800">
              <a:solidFill>
                <a:schemeClr val="tx2"/>
              </a:solidFill>
            </a:endParaRPr>
          </a:p>
          <a:p>
            <a:pPr eaLnBrk="1" fontAlgn="auto" hangingPunct="1"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endParaRPr lang="en-US" sz="2800">
              <a:solidFill>
                <a:schemeClr val="tx2"/>
              </a:solidFill>
            </a:endParaRPr>
          </a:p>
        </p:txBody>
      </p:sp>
      <p:pic>
        <p:nvPicPr>
          <p:cNvPr id="88068" name="Picture 6" descr="cc_pg17b">
            <a:extLst>
              <a:ext uri="{FF2B5EF4-FFF2-40B4-BE49-F238E27FC236}">
                <a16:creationId xmlns:a16="http://schemas.microsoft.com/office/drawing/2014/main" id="{CCEA7F6C-325D-4B37-9421-1AE19B4316D9}"/>
              </a:ext>
            </a:extLst>
          </p:cNvPr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1600200"/>
            <a:ext cx="1771650" cy="4419600"/>
          </a:xfrm>
          <a:noFill/>
          <a:ln w="38100" cap="flat">
            <a:solidFill>
              <a:srgbClr val="000000"/>
            </a:solidFill>
            <a:miter lim="800000"/>
            <a:headEnd type="none" w="med" len="med"/>
            <a:tailEnd type="none" w="med" len="med"/>
          </a:ln>
        </p:spPr>
      </p:pic>
      <p:pic>
        <p:nvPicPr>
          <p:cNvPr id="88069" name="Picture 7" descr="cc_pg17c">
            <a:extLst>
              <a:ext uri="{FF2B5EF4-FFF2-40B4-BE49-F238E27FC236}">
                <a16:creationId xmlns:a16="http://schemas.microsoft.com/office/drawing/2014/main" id="{499BE575-18BE-4661-83E2-2F774C3266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600200"/>
            <a:ext cx="1855788" cy="44196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>
            <a:extLst>
              <a:ext uri="{FF2B5EF4-FFF2-40B4-BE49-F238E27FC236}">
                <a16:creationId xmlns:a16="http://schemas.microsoft.com/office/drawing/2014/main" id="{80821D6A-5A22-4D41-A780-AEE1509628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117475"/>
            <a:ext cx="7772400" cy="1219200"/>
          </a:xfrm>
        </p:spPr>
        <p:txBody>
          <a:bodyPr/>
          <a:lstStyle/>
          <a:p>
            <a:pPr eaLnBrk="1" hangingPunct="1"/>
            <a:r>
              <a:rPr lang="en-US" altLang="en-US" dirty="0">
                <a:ln>
                  <a:noFill/>
                </a:ln>
              </a:rPr>
              <a:t>Hose Bibb Vacuum Breakers</a:t>
            </a:r>
          </a:p>
        </p:txBody>
      </p:sp>
      <p:sp>
        <p:nvSpPr>
          <p:cNvPr id="90115" name="Rectangle 3">
            <a:extLst>
              <a:ext uri="{FF2B5EF4-FFF2-40B4-BE49-F238E27FC236}">
                <a16:creationId xmlns:a16="http://schemas.microsoft.com/office/drawing/2014/main" id="{1BDE0732-9F3D-4751-BAA2-2D3BCCF2306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19075" y="1565275"/>
            <a:ext cx="4038600" cy="4454525"/>
          </a:xfrm>
        </p:spPr>
        <p:txBody>
          <a:bodyPr/>
          <a:lstStyle/>
          <a:p>
            <a:pPr eaLnBrk="1" hangingPunct="1"/>
            <a:r>
              <a:rPr lang="en-US" altLang="en-US" sz="2800" dirty="0">
                <a:solidFill>
                  <a:schemeClr val="tx2"/>
                </a:solidFill>
              </a:rPr>
              <a:t>Mechanical, non-testable</a:t>
            </a:r>
          </a:p>
          <a:p>
            <a:pPr eaLnBrk="1" hangingPunct="1"/>
            <a:r>
              <a:rPr lang="en-US" altLang="en-US" sz="2800" dirty="0">
                <a:solidFill>
                  <a:schemeClr val="tx2"/>
                </a:solidFill>
              </a:rPr>
              <a:t>Good for </a:t>
            </a:r>
            <a:r>
              <a:rPr lang="en-US" altLang="en-US" sz="2800" dirty="0" err="1">
                <a:solidFill>
                  <a:schemeClr val="tx2"/>
                </a:solidFill>
              </a:rPr>
              <a:t>backsiphonage</a:t>
            </a:r>
            <a:r>
              <a:rPr lang="en-US" altLang="en-US" sz="2800" dirty="0">
                <a:solidFill>
                  <a:schemeClr val="tx2"/>
                </a:solidFill>
              </a:rPr>
              <a:t>, </a:t>
            </a:r>
            <a:r>
              <a:rPr lang="en-US" altLang="en-US" sz="2800" u="sng" dirty="0">
                <a:solidFill>
                  <a:schemeClr val="tx2"/>
                </a:solidFill>
              </a:rPr>
              <a:t>not backpressure</a:t>
            </a:r>
          </a:p>
          <a:p>
            <a:pPr eaLnBrk="1" hangingPunct="1"/>
            <a:r>
              <a:rPr lang="en-US" altLang="en-US" sz="2800" dirty="0">
                <a:solidFill>
                  <a:schemeClr val="tx2"/>
                </a:solidFill>
              </a:rPr>
              <a:t>Used on garden hoses, slop sinks, spray outlets, </a:t>
            </a:r>
            <a:r>
              <a:rPr lang="en-US" altLang="en-US" sz="2800" dirty="0" err="1">
                <a:solidFill>
                  <a:schemeClr val="tx2"/>
                </a:solidFill>
              </a:rPr>
              <a:t>etc</a:t>
            </a:r>
            <a:r>
              <a:rPr lang="en-US" altLang="en-US" sz="2800" dirty="0">
                <a:solidFill>
                  <a:schemeClr val="tx2"/>
                </a:solidFill>
              </a:rPr>
              <a:t>…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800" dirty="0">
              <a:solidFill>
                <a:schemeClr val="tx2"/>
              </a:solidFill>
            </a:endParaRPr>
          </a:p>
        </p:txBody>
      </p:sp>
      <p:pic>
        <p:nvPicPr>
          <p:cNvPr id="90116" name="Picture 7" descr="cc_pg18b">
            <a:extLst>
              <a:ext uri="{FF2B5EF4-FFF2-40B4-BE49-F238E27FC236}">
                <a16:creationId xmlns:a16="http://schemas.microsoft.com/office/drawing/2014/main" id="{6624FE94-0BC5-4D71-8235-0A7865FAB677}"/>
              </a:ext>
            </a:extLst>
          </p:cNvPr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98793" y="914400"/>
            <a:ext cx="2295525" cy="4419600"/>
          </a:xfrm>
          <a:noFill/>
          <a:ln w="38100" cap="flat">
            <a:solidFill>
              <a:srgbClr val="000000"/>
            </a:solidFill>
            <a:miter lim="800000"/>
            <a:headEnd type="none" w="med" len="med"/>
            <a:tailEnd type="none" w="med" len="med"/>
          </a:ln>
        </p:spPr>
      </p:pic>
      <p:pic>
        <p:nvPicPr>
          <p:cNvPr id="90117" name="Picture 5" descr="cc_pg18a">
            <a:extLst>
              <a:ext uri="{FF2B5EF4-FFF2-40B4-BE49-F238E27FC236}">
                <a16:creationId xmlns:a16="http://schemas.microsoft.com/office/drawing/2014/main" id="{46077836-D1D9-438F-B22C-7191190D57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675" y="2133600"/>
            <a:ext cx="2227263" cy="44196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1026">
            <a:extLst>
              <a:ext uri="{FF2B5EF4-FFF2-40B4-BE49-F238E27FC236}">
                <a16:creationId xmlns:a16="http://schemas.microsoft.com/office/drawing/2014/main" id="{688CBE93-C62C-4CEE-A39E-36BC78EADB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n>
                  <a:noFill/>
                </a:ln>
              </a:rPr>
              <a:t>Flushometers and Anti-Siphon Ballcocks</a:t>
            </a:r>
          </a:p>
        </p:txBody>
      </p:sp>
      <p:sp>
        <p:nvSpPr>
          <p:cNvPr id="110595" name="Text Box 1027">
            <a:extLst>
              <a:ext uri="{FF2B5EF4-FFF2-40B4-BE49-F238E27FC236}">
                <a16:creationId xmlns:a16="http://schemas.microsoft.com/office/drawing/2014/main" id="{C4B2FF82-EF2D-49AF-AB8C-C462538FDC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2743200"/>
            <a:ext cx="7391400" cy="31956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>
                <a:solidFill>
                  <a:schemeClr val="tx2"/>
                </a:solidFill>
                <a:latin typeface="+mn-lt"/>
              </a:rPr>
              <a:t> </a:t>
            </a:r>
            <a:r>
              <a:rPr lang="en-US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Must be approved device</a:t>
            </a: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Must be installed on all urinals and toilets</a:t>
            </a: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Fill valve must be 1” above overflow (ballcock type)</a:t>
            </a: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Flushometers installed 6” above fixture</a:t>
            </a: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They should never be submerged</a:t>
            </a: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endParaRPr lang="en-US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>
    <p:fade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>
            <a:extLst>
              <a:ext uri="{FF2B5EF4-FFF2-40B4-BE49-F238E27FC236}">
                <a16:creationId xmlns:a16="http://schemas.microsoft.com/office/drawing/2014/main" id="{1E5ACCDF-312D-4BA3-BFCB-692FCE7366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n>
                  <a:noFill/>
                </a:ln>
              </a:rPr>
              <a:t>Pressure Vacuum Breakers</a:t>
            </a:r>
          </a:p>
        </p:txBody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EF6CB5BA-4B5F-41BC-8405-9F3FDFCBF7B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lnSpc>
                <a:spcPct val="90000"/>
              </a:lnSpc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r>
              <a:rPr lang="en-US" sz="2800">
                <a:solidFill>
                  <a:schemeClr val="tx2"/>
                </a:solidFill>
              </a:rPr>
              <a:t>Testable device</a:t>
            </a:r>
          </a:p>
          <a:p>
            <a:pPr eaLnBrk="1" fontAlgn="auto" hangingPunct="1">
              <a:lnSpc>
                <a:spcPct val="90000"/>
              </a:lnSpc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r>
              <a:rPr lang="en-US" sz="2800">
                <a:solidFill>
                  <a:schemeClr val="tx2"/>
                </a:solidFill>
              </a:rPr>
              <a:t>Can be used under constant pressure</a:t>
            </a:r>
          </a:p>
          <a:p>
            <a:pPr eaLnBrk="1" fontAlgn="auto" hangingPunct="1">
              <a:lnSpc>
                <a:spcPct val="90000"/>
              </a:lnSpc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r>
              <a:rPr lang="en-US" sz="2800">
                <a:solidFill>
                  <a:schemeClr val="tx2"/>
                </a:solidFill>
              </a:rPr>
              <a:t>Good for backsiphonage, </a:t>
            </a:r>
            <a:r>
              <a:rPr lang="en-US" sz="2800" u="sng">
                <a:solidFill>
                  <a:schemeClr val="tx2"/>
                </a:solidFill>
              </a:rPr>
              <a:t>not backpressure</a:t>
            </a:r>
          </a:p>
          <a:p>
            <a:pPr eaLnBrk="1" fontAlgn="auto" hangingPunct="1">
              <a:lnSpc>
                <a:spcPct val="90000"/>
              </a:lnSpc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r>
              <a:rPr lang="en-US" sz="2800">
                <a:solidFill>
                  <a:schemeClr val="tx2"/>
                </a:solidFill>
              </a:rPr>
              <a:t>Installed 12” above highest outlet</a:t>
            </a:r>
          </a:p>
          <a:p>
            <a:pPr eaLnBrk="1" fontAlgn="auto" hangingPunct="1">
              <a:lnSpc>
                <a:spcPct val="90000"/>
              </a:lnSpc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r>
              <a:rPr lang="en-US" sz="2800">
                <a:solidFill>
                  <a:schemeClr val="tx2"/>
                </a:solidFill>
              </a:rPr>
              <a:t>Used in agriculture and irrigation</a:t>
            </a:r>
          </a:p>
          <a:p>
            <a:pPr eaLnBrk="1" fontAlgn="auto" hangingPunct="1">
              <a:lnSpc>
                <a:spcPct val="90000"/>
              </a:lnSpc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endParaRPr lang="en-US" sz="2800">
              <a:solidFill>
                <a:schemeClr val="tx2"/>
              </a:solidFill>
            </a:endParaRPr>
          </a:p>
          <a:p>
            <a:pPr eaLnBrk="1" fontAlgn="auto" hangingPunct="1">
              <a:lnSpc>
                <a:spcPct val="9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None/>
              <a:defRPr/>
            </a:pPr>
            <a:endParaRPr lang="en-US" sz="2800">
              <a:solidFill>
                <a:schemeClr val="tx2"/>
              </a:solidFill>
            </a:endParaRPr>
          </a:p>
        </p:txBody>
      </p:sp>
      <p:pic>
        <p:nvPicPr>
          <p:cNvPr id="94212" name="Picture 6" descr="cc_pg18c">
            <a:extLst>
              <a:ext uri="{FF2B5EF4-FFF2-40B4-BE49-F238E27FC236}">
                <a16:creationId xmlns:a16="http://schemas.microsoft.com/office/drawing/2014/main" id="{7061D32E-279F-4776-B9A1-D3FC2BCC5B79}"/>
              </a:ext>
            </a:extLst>
          </p:cNvPr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1828800"/>
            <a:ext cx="4038600" cy="4038600"/>
          </a:xfrm>
          <a:noFill/>
          <a:ln w="38100" cap="flat">
            <a:solidFill>
              <a:srgbClr val="000000"/>
            </a:solidFill>
            <a:miter lim="800000"/>
            <a:headEnd type="none" w="med" len="med"/>
            <a:tailEnd type="none" w="med" len="med"/>
          </a:ln>
        </p:spPr>
      </p:pic>
    </p:spTree>
  </p:cSld>
  <p:clrMapOvr>
    <a:masterClrMapping/>
  </p:clrMapOvr>
  <p:transition>
    <p:fade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>
            <a:extLst>
              <a:ext uri="{FF2B5EF4-FFF2-40B4-BE49-F238E27FC236}">
                <a16:creationId xmlns:a16="http://schemas.microsoft.com/office/drawing/2014/main" id="{B97F8368-DCE7-4EDC-82B1-DE8185FEBB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82663" y="457200"/>
            <a:ext cx="7704137" cy="990600"/>
          </a:xfrm>
        </p:spPr>
        <p:txBody>
          <a:bodyPr/>
          <a:lstStyle/>
          <a:p>
            <a:pPr eaLnBrk="1" hangingPunct="1"/>
            <a:r>
              <a:rPr lang="en-US" altLang="en-US">
                <a:ln>
                  <a:noFill/>
                </a:ln>
              </a:rPr>
              <a:t>Pressure Vacuum Breakers</a:t>
            </a:r>
          </a:p>
        </p:txBody>
      </p:sp>
      <p:pic>
        <p:nvPicPr>
          <p:cNvPr id="96259" name="Picture 3" descr="cc_pg19c">
            <a:extLst>
              <a:ext uri="{FF2B5EF4-FFF2-40B4-BE49-F238E27FC236}">
                <a16:creationId xmlns:a16="http://schemas.microsoft.com/office/drawing/2014/main" id="{3CF209AB-993F-4585-A594-A621ED533F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549400"/>
            <a:ext cx="5638800" cy="45466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>
            <a:extLst>
              <a:ext uri="{FF2B5EF4-FFF2-40B4-BE49-F238E27FC236}">
                <a16:creationId xmlns:a16="http://schemas.microsoft.com/office/drawing/2014/main" id="{8B0CFBDB-2BD1-4BEC-8112-F2DA44B3BA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Double Check w/ Intermediate Atmospheric Vent</a:t>
            </a:r>
          </a:p>
        </p:txBody>
      </p:sp>
      <p:sp>
        <p:nvSpPr>
          <p:cNvPr id="97283" name="Rectangle 3">
            <a:extLst>
              <a:ext uri="{FF2B5EF4-FFF2-40B4-BE49-F238E27FC236}">
                <a16:creationId xmlns:a16="http://schemas.microsoft.com/office/drawing/2014/main" id="{188291D2-5E26-498C-935D-AEBE9485A34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201737"/>
            <a:ext cx="3810000" cy="4454525"/>
          </a:xfrm>
        </p:spPr>
        <p:txBody>
          <a:bodyPr/>
          <a:lstStyle/>
          <a:p>
            <a:pPr eaLnBrk="1" hangingPunct="1"/>
            <a:r>
              <a:rPr lang="en-US" altLang="en-US" sz="2800" dirty="0">
                <a:solidFill>
                  <a:schemeClr val="tx2"/>
                </a:solidFill>
              </a:rPr>
              <a:t>Non-testable</a:t>
            </a:r>
          </a:p>
          <a:p>
            <a:pPr eaLnBrk="1" hangingPunct="1"/>
            <a:r>
              <a:rPr lang="en-US" altLang="en-US" sz="2800" dirty="0">
                <a:solidFill>
                  <a:schemeClr val="tx2"/>
                </a:solidFill>
              </a:rPr>
              <a:t>Can be used under constant pressure and will protect against backpressure</a:t>
            </a:r>
          </a:p>
          <a:p>
            <a:pPr eaLnBrk="1" hangingPunct="1"/>
            <a:r>
              <a:rPr lang="en-US" altLang="en-US" sz="2800" dirty="0">
                <a:solidFill>
                  <a:schemeClr val="tx2"/>
                </a:solidFill>
              </a:rPr>
              <a:t>Used for moderate hazards</a:t>
            </a:r>
          </a:p>
          <a:p>
            <a:pPr eaLnBrk="1" hangingPunct="1"/>
            <a:r>
              <a:rPr lang="en-US" altLang="en-US" sz="2800" dirty="0">
                <a:solidFill>
                  <a:schemeClr val="tx2"/>
                </a:solidFill>
              </a:rPr>
              <a:t>Common use is for residential boilers</a:t>
            </a:r>
          </a:p>
        </p:txBody>
      </p:sp>
      <p:pic>
        <p:nvPicPr>
          <p:cNvPr id="97284" name="Picture 6" descr="cc_pg19a">
            <a:extLst>
              <a:ext uri="{FF2B5EF4-FFF2-40B4-BE49-F238E27FC236}">
                <a16:creationId xmlns:a16="http://schemas.microsoft.com/office/drawing/2014/main" id="{5C77BE44-B3CC-4E62-9CEA-8946C94F1C06}"/>
              </a:ext>
            </a:extLst>
          </p:cNvPr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14800" y="1201737"/>
            <a:ext cx="3810000" cy="2362200"/>
          </a:xfrm>
          <a:noFill/>
          <a:ln w="38100" cap="flat">
            <a:solidFill>
              <a:srgbClr val="000000"/>
            </a:solidFill>
            <a:miter lim="800000"/>
            <a:headEnd type="none" w="med" len="med"/>
            <a:tailEnd type="none" w="med" len="med"/>
          </a:ln>
        </p:spPr>
      </p:pic>
      <p:pic>
        <p:nvPicPr>
          <p:cNvPr id="97285" name="Picture 7" descr="cc_pg19b">
            <a:extLst>
              <a:ext uri="{FF2B5EF4-FFF2-40B4-BE49-F238E27FC236}">
                <a16:creationId xmlns:a16="http://schemas.microsoft.com/office/drawing/2014/main" id="{D870BADE-A0F5-4A22-B877-C6F98AE0E8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9436" y="3810000"/>
            <a:ext cx="3810000" cy="236855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id="{FE8E23C3-0F91-4AEB-A7EC-E22E94F1DA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Residential Dual </a:t>
            </a:r>
            <a:br>
              <a:rPr lang="en-US"/>
            </a:br>
            <a:r>
              <a:rPr lang="en-US"/>
              <a:t>Check</a:t>
            </a:r>
          </a:p>
        </p:txBody>
      </p:sp>
      <p:sp>
        <p:nvSpPr>
          <p:cNvPr id="99331" name="Rectangle 3">
            <a:extLst>
              <a:ext uri="{FF2B5EF4-FFF2-40B4-BE49-F238E27FC236}">
                <a16:creationId xmlns:a16="http://schemas.microsoft.com/office/drawing/2014/main" id="{3A399EAB-1667-4766-B749-F7BDFE69786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838200"/>
            <a:ext cx="3810000" cy="4343400"/>
          </a:xfrm>
        </p:spPr>
        <p:txBody>
          <a:bodyPr/>
          <a:lstStyle/>
          <a:p>
            <a:pPr eaLnBrk="1" hangingPunct="1"/>
            <a:r>
              <a:rPr lang="en-US" altLang="en-US" sz="2800" dirty="0">
                <a:solidFill>
                  <a:schemeClr val="tx2"/>
                </a:solidFill>
              </a:rPr>
              <a:t>Non-testable</a:t>
            </a:r>
          </a:p>
          <a:p>
            <a:pPr eaLnBrk="1" hangingPunct="1"/>
            <a:r>
              <a:rPr lang="en-US" altLang="en-US" sz="2800" dirty="0">
                <a:solidFill>
                  <a:schemeClr val="tx2"/>
                </a:solidFill>
              </a:rPr>
              <a:t>Inexpensive protection against </a:t>
            </a:r>
            <a:r>
              <a:rPr lang="en-US" altLang="en-US" sz="2800" dirty="0" err="1">
                <a:solidFill>
                  <a:schemeClr val="tx2"/>
                </a:solidFill>
              </a:rPr>
              <a:t>backsiphonage</a:t>
            </a:r>
            <a:r>
              <a:rPr lang="en-US" altLang="en-US" sz="2800" dirty="0">
                <a:solidFill>
                  <a:schemeClr val="tx2"/>
                </a:solidFill>
              </a:rPr>
              <a:t> and backpressure</a:t>
            </a:r>
          </a:p>
          <a:p>
            <a:pPr eaLnBrk="1" hangingPunct="1"/>
            <a:r>
              <a:rPr lang="en-US" altLang="en-US" sz="2800" dirty="0">
                <a:solidFill>
                  <a:schemeClr val="tx2"/>
                </a:solidFill>
              </a:rPr>
              <a:t>½, ¾, and 1” applications only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800" dirty="0">
              <a:solidFill>
                <a:schemeClr val="tx2"/>
              </a:solidFill>
            </a:endParaRPr>
          </a:p>
        </p:txBody>
      </p:sp>
      <p:pic>
        <p:nvPicPr>
          <p:cNvPr id="99332" name="Picture 6" descr="cc_pg20b">
            <a:extLst>
              <a:ext uri="{FF2B5EF4-FFF2-40B4-BE49-F238E27FC236}">
                <a16:creationId xmlns:a16="http://schemas.microsoft.com/office/drawing/2014/main" id="{15623F3D-626B-48C4-B2D1-DD73DD625936}"/>
              </a:ext>
            </a:extLst>
          </p:cNvPr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14800" y="1371527"/>
            <a:ext cx="3810000" cy="2265363"/>
          </a:xfrm>
          <a:noFill/>
          <a:ln w="38100" cap="flat">
            <a:solidFill>
              <a:srgbClr val="000000"/>
            </a:solidFill>
            <a:miter lim="800000"/>
            <a:headEnd type="none" w="med" len="med"/>
            <a:tailEnd type="none" w="med" len="med"/>
          </a:ln>
        </p:spPr>
      </p:pic>
      <p:pic>
        <p:nvPicPr>
          <p:cNvPr id="99333" name="Picture 7" descr="cc_pg20c">
            <a:extLst>
              <a:ext uri="{FF2B5EF4-FFF2-40B4-BE49-F238E27FC236}">
                <a16:creationId xmlns:a16="http://schemas.microsoft.com/office/drawing/2014/main" id="{E9CA946C-15B8-4144-8ECE-B072A860F8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886200"/>
            <a:ext cx="3810000" cy="22098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1026">
            <a:extLst>
              <a:ext uri="{FF2B5EF4-FFF2-40B4-BE49-F238E27FC236}">
                <a16:creationId xmlns:a16="http://schemas.microsoft.com/office/drawing/2014/main" id="{F7B75BC3-3187-4270-A3D3-3EA4257C8A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Double Check Valve Assemblies</a:t>
            </a:r>
            <a:br>
              <a:rPr lang="en-US"/>
            </a:br>
            <a:endParaRPr lang="en-US"/>
          </a:p>
        </p:txBody>
      </p:sp>
      <p:sp>
        <p:nvSpPr>
          <p:cNvPr id="101379" name="Rectangle 1027">
            <a:extLst>
              <a:ext uri="{FF2B5EF4-FFF2-40B4-BE49-F238E27FC236}">
                <a16:creationId xmlns:a16="http://schemas.microsoft.com/office/drawing/2014/main" id="{9ED24FA1-BEE5-4A04-A0A7-1C96EBAD1B6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0000" cy="4454525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chemeClr val="tx2"/>
                </a:solidFill>
              </a:rPr>
              <a:t>Testable device</a:t>
            </a:r>
          </a:p>
          <a:p>
            <a:pPr eaLnBrk="1" hangingPunct="1"/>
            <a:r>
              <a:rPr lang="en-US" altLang="en-US">
                <a:solidFill>
                  <a:schemeClr val="tx2"/>
                </a:solidFill>
              </a:rPr>
              <a:t>Effective protection against backsiphonage and backpressure</a:t>
            </a:r>
          </a:p>
          <a:p>
            <a:pPr eaLnBrk="1" hangingPunct="1"/>
            <a:r>
              <a:rPr lang="en-US" altLang="en-US">
                <a:solidFill>
                  <a:schemeClr val="tx2"/>
                </a:solidFill>
              </a:rPr>
              <a:t>Low to moderate hazards</a:t>
            </a:r>
          </a:p>
          <a:p>
            <a:pPr eaLnBrk="1" hangingPunct="1"/>
            <a:r>
              <a:rPr lang="en-US" altLang="en-US">
                <a:solidFill>
                  <a:schemeClr val="tx2"/>
                </a:solidFill>
              </a:rPr>
              <a:t>Used for fire protection (no chemicals), food processing, apartment complex containment</a:t>
            </a:r>
          </a:p>
        </p:txBody>
      </p:sp>
      <p:pic>
        <p:nvPicPr>
          <p:cNvPr id="101380" name="Picture 1029" descr="cc_pg19d">
            <a:extLst>
              <a:ext uri="{FF2B5EF4-FFF2-40B4-BE49-F238E27FC236}">
                <a16:creationId xmlns:a16="http://schemas.microsoft.com/office/drawing/2014/main" id="{5970F0C0-158C-4A61-B847-CF49DB12348C}"/>
              </a:ext>
            </a:extLst>
          </p:cNvPr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286000"/>
            <a:ext cx="3810000" cy="3048000"/>
          </a:xfrm>
          <a:noFill/>
          <a:ln w="38100" cap="flat">
            <a:solidFill>
              <a:srgbClr val="000000"/>
            </a:solidFill>
            <a:miter lim="800000"/>
            <a:headEnd type="none" w="med" len="med"/>
            <a:tailEnd type="none" w="med" len="med"/>
          </a:ln>
        </p:spPr>
      </p:pic>
    </p:spTree>
  </p:cSld>
  <p:clrMapOvr>
    <a:masterClrMapping/>
  </p:clrMapOvr>
  <p:transition>
    <p:fade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>
            <a:extLst>
              <a:ext uri="{FF2B5EF4-FFF2-40B4-BE49-F238E27FC236}">
                <a16:creationId xmlns:a16="http://schemas.microsoft.com/office/drawing/2014/main" id="{BAE296E3-ECD6-43D8-8BED-18A0D0DBCC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Reduced Pressure Principal </a:t>
            </a:r>
            <a:br>
              <a:rPr lang="en-US"/>
            </a:br>
            <a:r>
              <a:rPr lang="en-US"/>
              <a:t>Device</a:t>
            </a:r>
          </a:p>
        </p:txBody>
      </p:sp>
      <p:sp>
        <p:nvSpPr>
          <p:cNvPr id="103427" name="Rectangle 3">
            <a:extLst>
              <a:ext uri="{FF2B5EF4-FFF2-40B4-BE49-F238E27FC236}">
                <a16:creationId xmlns:a16="http://schemas.microsoft.com/office/drawing/2014/main" id="{9E2C539B-9C53-4F99-8CD2-655B1B24D6C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en-US" sz="2800">
                <a:solidFill>
                  <a:schemeClr val="tx2"/>
                </a:solidFill>
              </a:rPr>
              <a:t>Testable </a:t>
            </a:r>
          </a:p>
          <a:p>
            <a:pPr eaLnBrk="1" hangingPunct="1"/>
            <a:r>
              <a:rPr lang="en-US" altLang="en-US" sz="2800">
                <a:solidFill>
                  <a:schemeClr val="tx2"/>
                </a:solidFill>
              </a:rPr>
              <a:t>Maximum device protection</a:t>
            </a:r>
          </a:p>
          <a:p>
            <a:pPr eaLnBrk="1" hangingPunct="1"/>
            <a:r>
              <a:rPr lang="en-US" altLang="en-US" sz="2800">
                <a:solidFill>
                  <a:schemeClr val="tx2"/>
                </a:solidFill>
              </a:rPr>
              <a:t>Double check valves with an atmospheric vent between valves</a:t>
            </a:r>
          </a:p>
          <a:p>
            <a:pPr eaLnBrk="1" hangingPunct="1"/>
            <a:r>
              <a:rPr lang="en-US" altLang="en-US" sz="2800">
                <a:solidFill>
                  <a:schemeClr val="tx2"/>
                </a:solidFill>
              </a:rPr>
              <a:t>“Zone” is always kept at least 2 psi less than supply pressure</a:t>
            </a:r>
          </a:p>
        </p:txBody>
      </p:sp>
      <p:pic>
        <p:nvPicPr>
          <p:cNvPr id="103428" name="Picture 6" descr="cc_pg21b">
            <a:extLst>
              <a:ext uri="{FF2B5EF4-FFF2-40B4-BE49-F238E27FC236}">
                <a16:creationId xmlns:a16="http://schemas.microsoft.com/office/drawing/2014/main" id="{333CB96D-3F57-4237-B99B-127859C952B5}"/>
              </a:ext>
            </a:extLst>
          </p:cNvPr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159074"/>
            <a:ext cx="3810000" cy="3419326"/>
          </a:xfrm>
          <a:noFill/>
          <a:ln w="38100" cap="flat">
            <a:solidFill>
              <a:srgbClr val="000000"/>
            </a:solidFill>
            <a:miter lim="800000"/>
            <a:headEnd type="none" w="med" len="med"/>
            <a:tailEnd type="none" w="med" len="med"/>
          </a:ln>
        </p:spPr>
      </p:pic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ext Box 2">
            <a:extLst>
              <a:ext uri="{FF2B5EF4-FFF2-40B4-BE49-F238E27FC236}">
                <a16:creationId xmlns:a16="http://schemas.microsoft.com/office/drawing/2014/main" id="{AFE610B6-2BBE-4349-A79A-D4313A8547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838200"/>
            <a:ext cx="8229600" cy="410881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The American Water Works Association (AWWA) recognizes that the water purveyor has a responsibility to provide its customers at the service connection with water that is safe under all foreseeable circumstances.</a:t>
            </a:r>
          </a:p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So who is responsible for what????????</a:t>
            </a: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Water user</a:t>
            </a:r>
            <a:r>
              <a:rPr lang="en-US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- responsible to buy, install, test and maintain device or devices to prevent a cross connection</a:t>
            </a: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Water supplier</a:t>
            </a:r>
            <a:r>
              <a:rPr lang="en-US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- responsible for maintaining pressure, promulgating and enforcing laws, rules and policies necessary to minimize hazards </a:t>
            </a: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Health Agency</a:t>
            </a:r>
            <a:r>
              <a:rPr lang="en-US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- responsible  for making sure adequate backflow prevention programs are maintained</a:t>
            </a: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Plumbing Officials</a:t>
            </a:r>
            <a:r>
              <a:rPr lang="en-US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- responsibility for the enforcement of plumbing codes preventing cross connections</a:t>
            </a:r>
          </a:p>
        </p:txBody>
      </p:sp>
    </p:spTree>
  </p:cSld>
  <p:clrMapOvr>
    <a:masterClrMapping/>
  </p:clrMapOvr>
  <p:transition>
    <p:fade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>
            <a:extLst>
              <a:ext uri="{FF2B5EF4-FFF2-40B4-BE49-F238E27FC236}">
                <a16:creationId xmlns:a16="http://schemas.microsoft.com/office/drawing/2014/main" id="{1DF56B40-8F2B-4E60-9605-581FC144DE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82663" y="457200"/>
            <a:ext cx="7704137" cy="914400"/>
          </a:xfrm>
        </p:spPr>
        <p:txBody>
          <a:bodyPr/>
          <a:lstStyle/>
          <a:p>
            <a:pPr eaLnBrk="1" hangingPunct="1"/>
            <a:r>
              <a:rPr lang="en-US" altLang="en-US" dirty="0">
                <a:ln>
                  <a:noFill/>
                </a:ln>
              </a:rPr>
              <a:t>Testable Devices</a:t>
            </a:r>
          </a:p>
        </p:txBody>
      </p:sp>
      <p:sp>
        <p:nvSpPr>
          <p:cNvPr id="78851" name="Text Box 3">
            <a:extLst>
              <a:ext uri="{FF2B5EF4-FFF2-40B4-BE49-F238E27FC236}">
                <a16:creationId xmlns:a16="http://schemas.microsoft.com/office/drawing/2014/main" id="{432DBB9C-7AAE-4F1C-900D-64B39F6611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1931" y="1371600"/>
            <a:ext cx="6705600" cy="5509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457200" indent="-457200" eaLnBrk="1" fontAlgn="auto" hangingPunct="1">
              <a:spcBef>
                <a:spcPct val="5000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32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Pressure Vacuum Breaker            (PVB)</a:t>
            </a:r>
          </a:p>
          <a:p>
            <a:pPr marL="457200" indent="-457200" eaLnBrk="1" fontAlgn="auto" hangingPunct="1">
              <a:spcBef>
                <a:spcPct val="5000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32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Spill Proof (Resistance) Vacuum Breaker</a:t>
            </a:r>
          </a:p>
          <a:p>
            <a:pPr marL="457200" indent="-457200" eaLnBrk="1" fontAlgn="auto" hangingPunct="1">
              <a:spcBef>
                <a:spcPct val="5000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32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Double Check Valve Assembly (DCVA, DC)</a:t>
            </a:r>
          </a:p>
          <a:p>
            <a:pPr marL="457200" indent="-457200" eaLnBrk="1" fontAlgn="auto" hangingPunct="1">
              <a:spcBef>
                <a:spcPct val="5000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32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Reduced Pressure Principal Device (RPZ, RP)</a:t>
            </a:r>
          </a:p>
          <a:p>
            <a:pPr marL="457200" indent="-457200" eaLnBrk="1" fontAlgn="auto" hangingPunct="1">
              <a:spcBef>
                <a:spcPct val="50000"/>
              </a:spcBef>
              <a:spcAft>
                <a:spcPts val="0"/>
              </a:spcAft>
              <a:buFontTx/>
              <a:buAutoNum type="arabicPeriod"/>
              <a:defRPr/>
            </a:pPr>
            <a:endParaRPr lang="en-US" sz="32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>
    <p:fade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ext Box 1028">
            <a:extLst>
              <a:ext uri="{FF2B5EF4-FFF2-40B4-BE49-F238E27FC236}">
                <a16:creationId xmlns:a16="http://schemas.microsoft.com/office/drawing/2014/main" id="{4F119B92-05FA-4D54-8141-8FBBEF3791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7280" y="876300"/>
            <a:ext cx="4789439" cy="51054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en-US" altLang="en-US" sz="1700" dirty="0">
                <a:latin typeface="+mn-lt"/>
              </a:rPr>
              <a:t>Identifying information found on testable devices include:</a:t>
            </a:r>
          </a:p>
          <a:p>
            <a:pPr eaLnBrk="1" hangingPunct="1"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en-US" altLang="en-US" sz="1700" dirty="0">
                <a:latin typeface="+mn-lt"/>
              </a:rPr>
              <a:t>Manufacturers name</a:t>
            </a:r>
          </a:p>
          <a:p>
            <a:pPr eaLnBrk="1" hangingPunct="1"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en-US" altLang="en-US" sz="1700" dirty="0">
                <a:latin typeface="+mn-lt"/>
              </a:rPr>
              <a:t>Model</a:t>
            </a:r>
          </a:p>
          <a:p>
            <a:pPr eaLnBrk="1" hangingPunct="1"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en-US" altLang="en-US" sz="1700" dirty="0">
                <a:latin typeface="+mn-lt"/>
              </a:rPr>
              <a:t>Size</a:t>
            </a:r>
          </a:p>
          <a:p>
            <a:pPr eaLnBrk="1" hangingPunct="1"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en-US" altLang="en-US" sz="1700" dirty="0">
                <a:latin typeface="+mn-lt"/>
              </a:rPr>
              <a:t>Serial number</a:t>
            </a:r>
          </a:p>
        </p:txBody>
      </p:sp>
    </p:spTree>
    <p:extLst>
      <p:ext uri="{BB962C8B-B14F-4D97-AF65-F5344CB8AC3E}">
        <p14:creationId xmlns:p14="http://schemas.microsoft.com/office/powerpoint/2010/main" val="3761180889"/>
      </p:ext>
    </p:extLst>
  </p:cSld>
  <p:clrMapOvr>
    <a:masterClrMapping/>
  </p:clrMapOvr>
  <p:transition>
    <p:fade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1026">
            <a:extLst>
              <a:ext uri="{FF2B5EF4-FFF2-40B4-BE49-F238E27FC236}">
                <a16:creationId xmlns:a16="http://schemas.microsoft.com/office/drawing/2014/main" id="{78A92E26-497C-4B64-86A1-4BD99FFDC1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82663" y="457200"/>
            <a:ext cx="7704137" cy="914400"/>
          </a:xfrm>
        </p:spPr>
        <p:txBody>
          <a:bodyPr/>
          <a:lstStyle/>
          <a:p>
            <a:pPr eaLnBrk="1" hangingPunct="1"/>
            <a:r>
              <a:rPr lang="en-US" altLang="en-US">
                <a:ln>
                  <a:noFill/>
                </a:ln>
              </a:rPr>
              <a:t>Installation</a:t>
            </a:r>
          </a:p>
        </p:txBody>
      </p:sp>
      <p:pic>
        <p:nvPicPr>
          <p:cNvPr id="107523" name="Picture 1027" descr="cc_pg23a">
            <a:extLst>
              <a:ext uri="{FF2B5EF4-FFF2-40B4-BE49-F238E27FC236}">
                <a16:creationId xmlns:a16="http://schemas.microsoft.com/office/drawing/2014/main" id="{AA9A005A-3CA5-4809-9E18-CF98E476CA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0166" y="3429000"/>
            <a:ext cx="2200275" cy="2262188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524" name="Picture 1028" descr="cc_pg24a">
            <a:extLst>
              <a:ext uri="{FF2B5EF4-FFF2-40B4-BE49-F238E27FC236}">
                <a16:creationId xmlns:a16="http://schemas.microsoft.com/office/drawing/2014/main" id="{B1496420-B150-44A5-9C05-3F9C089B12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075" y="1161256"/>
            <a:ext cx="2479675" cy="4348163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3909" name="Text Box 1029">
            <a:extLst>
              <a:ext uri="{FF2B5EF4-FFF2-40B4-BE49-F238E27FC236}">
                <a16:creationId xmlns:a16="http://schemas.microsoft.com/office/drawing/2014/main" id="{72EB4956-B9C1-4693-A248-7D182B1853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600200"/>
            <a:ext cx="5257800" cy="17351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Shall be accessible</a:t>
            </a: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RP and DCVA shall be 12” to 30” from ground level and easily accessible for testing and maintenance </a:t>
            </a:r>
          </a:p>
        </p:txBody>
      </p:sp>
      <p:sp>
        <p:nvSpPr>
          <p:cNvPr id="123911" name="Text Box 1031">
            <a:extLst>
              <a:ext uri="{FF2B5EF4-FFF2-40B4-BE49-F238E27FC236}">
                <a16:creationId xmlns:a16="http://schemas.microsoft.com/office/drawing/2014/main" id="{6AE8736E-6A0C-4CFA-B0DD-F50192C8DE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3352800"/>
            <a:ext cx="3124200" cy="28305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Parallel connections must both be protected if continual service is needed</a:t>
            </a: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Never installed in pits or areas subject to flooding</a:t>
            </a:r>
          </a:p>
        </p:txBody>
      </p:sp>
    </p:spTree>
  </p:cSld>
  <p:clrMapOvr>
    <a:masterClrMapping/>
  </p:clrMapOvr>
  <p:transition>
    <p:fade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>
            <a:extLst>
              <a:ext uri="{FF2B5EF4-FFF2-40B4-BE49-F238E27FC236}">
                <a16:creationId xmlns:a16="http://schemas.microsoft.com/office/drawing/2014/main" id="{DDEEB2C1-9EDB-4E35-AA9B-2272741126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72084" y="685801"/>
            <a:ext cx="2057400" cy="5105400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en-US" altLang="en-US" sz="2800">
                <a:solidFill>
                  <a:srgbClr val="FFFFFF"/>
                </a:solidFill>
              </a:rPr>
              <a:t>Installation</a:t>
            </a:r>
          </a:p>
        </p:txBody>
      </p:sp>
      <p:sp>
        <p:nvSpPr>
          <p:cNvPr id="144387" name="Rectangle 3">
            <a:extLst>
              <a:ext uri="{FF2B5EF4-FFF2-40B4-BE49-F238E27FC236}">
                <a16:creationId xmlns:a16="http://schemas.microsoft.com/office/drawing/2014/main" id="{78BBC8DB-26D8-4E69-8173-A86A2F7360F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39620" y="2366962"/>
            <a:ext cx="7064760" cy="212407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sz="1700" dirty="0"/>
              <a:t>Always install in accordance with the manufacturers instructions.</a:t>
            </a:r>
          </a:p>
          <a:p>
            <a:pPr eaLnBrk="1" hangingPunct="1">
              <a:defRPr/>
            </a:pPr>
            <a:r>
              <a:rPr lang="en-US" altLang="en-US" sz="1700" dirty="0"/>
              <a:t>All testable devices shall be tested at time of installation and at least annually thereafter.</a:t>
            </a:r>
          </a:p>
          <a:p>
            <a:pPr eaLnBrk="1" hangingPunct="1">
              <a:defRPr/>
            </a:pPr>
            <a:r>
              <a:rPr lang="en-US" altLang="en-US" sz="1700" dirty="0"/>
              <a:t>Bypass lines are prohibited.</a:t>
            </a:r>
          </a:p>
          <a:p>
            <a:pPr eaLnBrk="1" hangingPunct="1">
              <a:defRPr/>
            </a:pPr>
            <a:r>
              <a:rPr lang="en-US" altLang="en-US" sz="1700" dirty="0"/>
              <a:t>Readily accessible. Definition in IPC.</a:t>
            </a:r>
          </a:p>
          <a:p>
            <a:pPr eaLnBrk="1" hangingPunct="1">
              <a:defRPr/>
            </a:pPr>
            <a:r>
              <a:rPr lang="en-US" altLang="en-US" sz="1700" dirty="0"/>
              <a:t>Strainer on the inlet for domestic water service.</a:t>
            </a:r>
          </a:p>
          <a:p>
            <a:pPr eaLnBrk="1" hangingPunct="1">
              <a:defRPr/>
            </a:pPr>
            <a:endParaRPr lang="en-US" altLang="en-US" sz="1700" dirty="0"/>
          </a:p>
        </p:txBody>
      </p:sp>
    </p:spTree>
    <p:extLst>
      <p:ext uri="{BB962C8B-B14F-4D97-AF65-F5344CB8AC3E}">
        <p14:creationId xmlns:p14="http://schemas.microsoft.com/office/powerpoint/2010/main" val="3300190713"/>
      </p:ext>
    </p:extLst>
  </p:cSld>
  <p:clrMapOvr>
    <a:masterClrMapping/>
  </p:clrMapOvr>
  <p:transition>
    <p:fade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FA30A059-345B-4D33-B715-597516B8D2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923" y="1365628"/>
            <a:ext cx="6710154" cy="412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218110"/>
      </p:ext>
    </p:extLst>
  </p:cSld>
  <p:clrMapOvr>
    <a:masterClrMapping/>
  </p:clrMapOvr>
  <p:transition>
    <p:fade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2" descr="WB">
            <a:extLst>
              <a:ext uri="{FF2B5EF4-FFF2-40B4-BE49-F238E27FC236}">
                <a16:creationId xmlns:a16="http://schemas.microsoft.com/office/drawing/2014/main" id="{1B126B02-E200-46B7-83F7-5C9D21C276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590800"/>
            <a:ext cx="46482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667" name="Picture 3" descr="WattsRock_nobase">
            <a:extLst>
              <a:ext uri="{FF2B5EF4-FFF2-40B4-BE49-F238E27FC236}">
                <a16:creationId xmlns:a16="http://schemas.microsoft.com/office/drawing/2014/main" id="{B59E53F3-085D-4BFB-BA2F-8B61B91971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449897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6214553"/>
      </p:ext>
    </p:extLst>
  </p:cSld>
  <p:clrMapOvr>
    <a:masterClrMapping/>
  </p:clrMapOvr>
  <p:transition>
    <p:fade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>
            <a:extLst>
              <a:ext uri="{FF2B5EF4-FFF2-40B4-BE49-F238E27FC236}">
                <a16:creationId xmlns:a16="http://schemas.microsoft.com/office/drawing/2014/main" id="{95C12513-B531-4730-B419-D6A6B8358B3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182562"/>
            <a:ext cx="7239000" cy="1722438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200" dirty="0">
                <a:solidFill>
                  <a:schemeClr val="tx1"/>
                </a:solidFill>
                <a:latin typeface="Berlin Sans FB" panose="020E0602020502020306" pitchFamily="34" charset="0"/>
              </a:rPr>
              <a:t>Where continuous water service is imperative, devices should be installed in </a:t>
            </a:r>
            <a:r>
              <a:rPr lang="en-US" altLang="en-US" sz="3200" dirty="0">
                <a:solidFill>
                  <a:srgbClr val="CC3300"/>
                </a:solidFill>
                <a:latin typeface="Berlin Sans FB" panose="020E0602020502020306" pitchFamily="34" charset="0"/>
              </a:rPr>
              <a:t>parallel</a:t>
            </a:r>
            <a:endParaRPr lang="en-US" altLang="en-US" sz="3200" dirty="0">
              <a:latin typeface="Berlin Sans FB" panose="020E0602020502020306" pitchFamily="34" charset="0"/>
            </a:endParaRPr>
          </a:p>
        </p:txBody>
      </p:sp>
      <p:sp>
        <p:nvSpPr>
          <p:cNvPr id="109572" name="Rectangle 6">
            <a:extLst>
              <a:ext uri="{FF2B5EF4-FFF2-40B4-BE49-F238E27FC236}">
                <a16:creationId xmlns:a16="http://schemas.microsoft.com/office/drawing/2014/main" id="{6D143928-6AC8-471B-A792-C77D04F762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21300" y="1739900"/>
            <a:ext cx="184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>
              <a:latin typeface="Berlin Sans FB" panose="020E0602020502020306" pitchFamily="34" charset="0"/>
            </a:endParaRPr>
          </a:p>
        </p:txBody>
      </p:sp>
      <p:pic>
        <p:nvPicPr>
          <p:cNvPr id="109571" name="Picture 5" descr="2201 Colonial Av 05">
            <a:extLst>
              <a:ext uri="{FF2B5EF4-FFF2-40B4-BE49-F238E27FC236}">
                <a16:creationId xmlns:a16="http://schemas.microsoft.com/office/drawing/2014/main" id="{941E6C6D-842D-4B17-A22F-DA942181DA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739900"/>
            <a:ext cx="7239000" cy="4411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365895"/>
      </p:ext>
    </p:extLst>
  </p:cSld>
  <p:clrMapOvr>
    <a:masterClrMapping/>
  </p:clrMapOvr>
  <p:transition>
    <p:fade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device&#10;&#10;Description automatically generated">
            <a:extLst>
              <a:ext uri="{FF2B5EF4-FFF2-40B4-BE49-F238E27FC236}">
                <a16:creationId xmlns:a16="http://schemas.microsoft.com/office/drawing/2014/main" id="{99808E69-35C4-4F83-8F6F-5E8234A05E7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59" r="2719"/>
          <a:stretch/>
        </p:blipFill>
        <p:spPr>
          <a:xfrm>
            <a:off x="1943313" y="968971"/>
            <a:ext cx="644652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331781"/>
      </p:ext>
    </p:extLst>
  </p:cSld>
  <p:clrMapOvr>
    <a:masterClrMapping/>
  </p:clrMapOvr>
  <p:transition>
    <p:fade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22E1CA4-E9E8-4AD5-9577-AA35F34284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5510" y="974724"/>
            <a:ext cx="4899025" cy="489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938802"/>
      </p:ext>
    </p:extLst>
  </p:cSld>
  <p:clrMapOvr>
    <a:masterClrMapping/>
  </p:clrMapOvr>
  <p:transition>
    <p:fade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>
            <a:extLst>
              <a:ext uri="{FF2B5EF4-FFF2-40B4-BE49-F238E27FC236}">
                <a16:creationId xmlns:a16="http://schemas.microsoft.com/office/drawing/2014/main" id="{63423527-80C1-4D05-A9F0-08EDBD10A9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82663" y="457200"/>
            <a:ext cx="7704137" cy="1066800"/>
          </a:xfrm>
        </p:spPr>
        <p:txBody>
          <a:bodyPr/>
          <a:lstStyle/>
          <a:p>
            <a:pPr eaLnBrk="1" hangingPunct="1"/>
            <a:r>
              <a:rPr lang="en-US" altLang="en-US">
                <a:ln>
                  <a:noFill/>
                </a:ln>
              </a:rPr>
              <a:t>Pressure Vacuum Breakers</a:t>
            </a:r>
          </a:p>
        </p:txBody>
      </p:sp>
      <p:pic>
        <p:nvPicPr>
          <p:cNvPr id="108547" name="Picture 4" descr="cc_pg18c">
            <a:extLst>
              <a:ext uri="{FF2B5EF4-FFF2-40B4-BE49-F238E27FC236}">
                <a16:creationId xmlns:a16="http://schemas.microsoft.com/office/drawing/2014/main" id="{45763806-49A7-454A-9DD9-ECFF0CEDFB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900" y="1295400"/>
            <a:ext cx="4648200" cy="42672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B54D5AB9-C73B-42B3-A600-E840AB93B0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798513"/>
            <a:ext cx="7772400" cy="64928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u="sng"/>
              <a:t>Cross Connection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27CE9B0A-8F13-4DEB-B5DA-3CFAD89D3DF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19931" y="2400300"/>
            <a:ext cx="7704137" cy="2057400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</a:pPr>
            <a:endParaRPr lang="en-US" altLang="en-US" dirty="0"/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US" dirty="0">
                <a:solidFill>
                  <a:schemeClr val="tx2"/>
                </a:solidFill>
              </a:rPr>
              <a:t>Any actual or potential connection between the public water supply and a source of contamination or pollution</a:t>
            </a:r>
          </a:p>
        </p:txBody>
      </p:sp>
    </p:spTree>
  </p:cSld>
  <p:clrMapOvr>
    <a:masterClrMapping/>
  </p:clrMapOvr>
  <p:transition>
    <p:fade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>
            <a:extLst>
              <a:ext uri="{FF2B5EF4-FFF2-40B4-BE49-F238E27FC236}">
                <a16:creationId xmlns:a16="http://schemas.microsoft.com/office/drawing/2014/main" id="{38723F3D-67C1-4DA1-BB12-AAE99433D6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82663" y="457200"/>
            <a:ext cx="7704137" cy="1066800"/>
          </a:xfrm>
        </p:spPr>
        <p:txBody>
          <a:bodyPr/>
          <a:lstStyle/>
          <a:p>
            <a:pPr eaLnBrk="1" hangingPunct="1"/>
            <a:r>
              <a:rPr lang="en-US" altLang="en-US">
                <a:ln>
                  <a:noFill/>
                </a:ln>
              </a:rPr>
              <a:t>Double Check Valve Assemblies</a:t>
            </a:r>
          </a:p>
        </p:txBody>
      </p:sp>
      <p:pic>
        <p:nvPicPr>
          <p:cNvPr id="110595" name="Picture 4" descr="cc_pg19d">
            <a:extLst>
              <a:ext uri="{FF2B5EF4-FFF2-40B4-BE49-F238E27FC236}">
                <a16:creationId xmlns:a16="http://schemas.microsoft.com/office/drawing/2014/main" id="{836103CA-D490-48B9-9327-3E9614432D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421606"/>
            <a:ext cx="5638800" cy="4014788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>
            <a:extLst>
              <a:ext uri="{FF2B5EF4-FFF2-40B4-BE49-F238E27FC236}">
                <a16:creationId xmlns:a16="http://schemas.microsoft.com/office/drawing/2014/main" id="{EFEDD75A-2C89-468C-9E45-166AFBE033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82663" y="457200"/>
            <a:ext cx="7704137" cy="1143000"/>
          </a:xfrm>
        </p:spPr>
        <p:txBody>
          <a:bodyPr/>
          <a:lstStyle/>
          <a:p>
            <a:pPr eaLnBrk="1" hangingPunct="1"/>
            <a:r>
              <a:rPr lang="en-US" altLang="en-US">
                <a:ln>
                  <a:noFill/>
                </a:ln>
              </a:rPr>
              <a:t>Double Check Detector Assemblies</a:t>
            </a:r>
          </a:p>
        </p:txBody>
      </p:sp>
      <p:pic>
        <p:nvPicPr>
          <p:cNvPr id="112643" name="Picture 3" descr="cc_pg20a">
            <a:extLst>
              <a:ext uri="{FF2B5EF4-FFF2-40B4-BE49-F238E27FC236}">
                <a16:creationId xmlns:a16="http://schemas.microsoft.com/office/drawing/2014/main" id="{2A1D4D18-B5FD-4EAE-9D8A-3F9888B953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931988"/>
            <a:ext cx="5715000" cy="3744912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>
            <a:extLst>
              <a:ext uri="{FF2B5EF4-FFF2-40B4-BE49-F238E27FC236}">
                <a16:creationId xmlns:a16="http://schemas.microsoft.com/office/drawing/2014/main" id="{A37A3879-D45E-41D7-B79E-A9536190EA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82663" y="457200"/>
            <a:ext cx="7704137" cy="990600"/>
          </a:xfrm>
        </p:spPr>
        <p:txBody>
          <a:bodyPr/>
          <a:lstStyle/>
          <a:p>
            <a:pPr eaLnBrk="1" hangingPunct="1"/>
            <a:r>
              <a:rPr lang="en-US" altLang="en-US">
                <a:ln>
                  <a:noFill/>
                </a:ln>
              </a:rPr>
              <a:t>Reduced Pressure Principal</a:t>
            </a:r>
          </a:p>
        </p:txBody>
      </p:sp>
      <p:pic>
        <p:nvPicPr>
          <p:cNvPr id="115715" name="Picture 3" descr="cc_pg21a">
            <a:extLst>
              <a:ext uri="{FF2B5EF4-FFF2-40B4-BE49-F238E27FC236}">
                <a16:creationId xmlns:a16="http://schemas.microsoft.com/office/drawing/2014/main" id="{5081B46B-377B-4839-8B30-789DA0BA52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6231" y="1145381"/>
            <a:ext cx="6477000" cy="4567238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>
            <a:extLst>
              <a:ext uri="{FF2B5EF4-FFF2-40B4-BE49-F238E27FC236}">
                <a16:creationId xmlns:a16="http://schemas.microsoft.com/office/drawing/2014/main" id="{94F7A6BA-39B3-4066-A143-6AC62738A2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82663" y="457200"/>
            <a:ext cx="7704137" cy="1050925"/>
          </a:xfrm>
        </p:spPr>
        <p:txBody>
          <a:bodyPr/>
          <a:lstStyle/>
          <a:p>
            <a:pPr eaLnBrk="1" hangingPunct="1"/>
            <a:r>
              <a:rPr lang="en-US" altLang="en-US">
                <a:ln>
                  <a:noFill/>
                </a:ln>
              </a:rPr>
              <a:t>Reduced Pressure Principal</a:t>
            </a:r>
          </a:p>
        </p:txBody>
      </p:sp>
      <p:pic>
        <p:nvPicPr>
          <p:cNvPr id="117763" name="Picture 3" descr="cc_pg22a">
            <a:extLst>
              <a:ext uri="{FF2B5EF4-FFF2-40B4-BE49-F238E27FC236}">
                <a16:creationId xmlns:a16="http://schemas.microsoft.com/office/drawing/2014/main" id="{0C355353-4307-4DFD-A0E7-D00960E713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131" y="1557337"/>
            <a:ext cx="6553200" cy="37433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044" name="Text Box 4">
            <a:extLst>
              <a:ext uri="{FF2B5EF4-FFF2-40B4-BE49-F238E27FC236}">
                <a16:creationId xmlns:a16="http://schemas.microsoft.com/office/drawing/2014/main" id="{1FC2FF97-F772-468A-BD2B-36B8B5C3E2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5867400"/>
            <a:ext cx="2995613" cy="5191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Backflow condition</a:t>
            </a:r>
          </a:p>
        </p:txBody>
      </p:sp>
    </p:spTree>
  </p:cSld>
  <p:clrMapOvr>
    <a:masterClrMapping/>
  </p:clrMapOvr>
  <p:transition>
    <p:fade/>
  </p:transition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4C453664-F858-427B-9BD8-E697C86838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370" y="979487"/>
            <a:ext cx="3723259" cy="489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499877"/>
      </p:ext>
    </p:extLst>
  </p:cSld>
  <p:clrMapOvr>
    <a:masterClrMapping/>
  </p:clrMapOvr>
  <p:transition>
    <p:fade/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>
            <a:extLst>
              <a:ext uri="{FF2B5EF4-FFF2-40B4-BE49-F238E27FC236}">
                <a16:creationId xmlns:a16="http://schemas.microsoft.com/office/drawing/2014/main" id="{99869EE7-4A91-4B71-AAC1-79F481436E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82133" y="457201"/>
            <a:ext cx="7704667" cy="1066799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/>
              <a:t>Yard Hydrants</a:t>
            </a:r>
          </a:p>
        </p:txBody>
      </p:sp>
      <p:sp>
        <p:nvSpPr>
          <p:cNvPr id="243715" name="Rectangle 3">
            <a:extLst>
              <a:ext uri="{FF2B5EF4-FFF2-40B4-BE49-F238E27FC236}">
                <a16:creationId xmlns:a16="http://schemas.microsoft.com/office/drawing/2014/main" id="{6149E4B5-BB2E-46FA-9DF3-FF8CFD6F991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10207" y="1905000"/>
            <a:ext cx="7704667" cy="3332816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/>
              <a:t>Stop/waste valves are not permitted below grade IAW the IPC, however;</a:t>
            </a:r>
          </a:p>
          <a:p>
            <a:pPr eaLnBrk="1" hangingPunct="1">
              <a:defRPr/>
            </a:pPr>
            <a:r>
              <a:rPr lang="en-US" altLang="en-US" dirty="0"/>
              <a:t>yard hydrants that have stand pipes that drain back into the ground are permitted if protected with a sign that reads “This water not for human consumption” and the service line is protected by a </a:t>
            </a:r>
            <a:r>
              <a:rPr lang="en-US" altLang="en-US" dirty="0">
                <a:solidFill>
                  <a:srgbClr val="CC3300"/>
                </a:solidFill>
              </a:rPr>
              <a:t>RPZ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77044448"/>
      </p:ext>
    </p:extLst>
  </p:cSld>
  <p:clrMapOvr>
    <a:masterClrMapping/>
  </p:clrMapOvr>
  <p:transition>
    <p:fade/>
  </p:transition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252D8454-EF0B-4B6F-ABA5-9176BE31EC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949" y="541697"/>
            <a:ext cx="4164101" cy="5774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514687"/>
      </p:ext>
    </p:extLst>
  </p:cSld>
  <p:clrMapOvr>
    <a:masterClrMapping/>
  </p:clrMapOvr>
  <p:transition>
    <p:fade/>
  </p:transition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>
            <a:extLst>
              <a:ext uri="{FF2B5EF4-FFF2-40B4-BE49-F238E27FC236}">
                <a16:creationId xmlns:a16="http://schemas.microsoft.com/office/drawing/2014/main" id="{03EE9F5B-7F24-4BBC-9A45-FF777BD02C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82663" y="457200"/>
            <a:ext cx="7704137" cy="1066800"/>
          </a:xfrm>
        </p:spPr>
        <p:txBody>
          <a:bodyPr/>
          <a:lstStyle/>
          <a:p>
            <a:pPr eaLnBrk="1" hangingPunct="1"/>
            <a:r>
              <a:rPr lang="en-US" altLang="en-US">
                <a:ln>
                  <a:noFill/>
                </a:ln>
              </a:rPr>
              <a:t>What’s wrong with this picture ?</a:t>
            </a:r>
          </a:p>
        </p:txBody>
      </p:sp>
      <p:pic>
        <p:nvPicPr>
          <p:cNvPr id="120835" name="Picture 3" descr="MVC-151F">
            <a:extLst>
              <a:ext uri="{FF2B5EF4-FFF2-40B4-BE49-F238E27FC236}">
                <a16:creationId xmlns:a16="http://schemas.microsoft.com/office/drawing/2014/main" id="{CA524C4E-C6E9-425A-99A0-8F20EA4FA6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19200"/>
            <a:ext cx="7086600" cy="48006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>
            <a:extLst>
              <a:ext uri="{FF2B5EF4-FFF2-40B4-BE49-F238E27FC236}">
                <a16:creationId xmlns:a16="http://schemas.microsoft.com/office/drawing/2014/main" id="{AFC02368-9774-4ABC-A4A5-D5401C7C27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82663" y="457200"/>
            <a:ext cx="7704137" cy="990600"/>
          </a:xfrm>
        </p:spPr>
        <p:txBody>
          <a:bodyPr/>
          <a:lstStyle/>
          <a:p>
            <a:pPr eaLnBrk="1" hangingPunct="1"/>
            <a:r>
              <a:rPr lang="en-US" altLang="en-US">
                <a:ln>
                  <a:noFill/>
                </a:ln>
              </a:rPr>
              <a:t>Approved Device ?</a:t>
            </a:r>
          </a:p>
        </p:txBody>
      </p:sp>
      <p:pic>
        <p:nvPicPr>
          <p:cNvPr id="121859" name="Picture 3" descr="MVC-153F">
            <a:extLst>
              <a:ext uri="{FF2B5EF4-FFF2-40B4-BE49-F238E27FC236}">
                <a16:creationId xmlns:a16="http://schemas.microsoft.com/office/drawing/2014/main" id="{48EC21E2-DDE4-4A46-B769-432DD436CB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663" y="1600200"/>
            <a:ext cx="3940175" cy="35814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860" name="Picture 4" descr="MVC-154F">
            <a:extLst>
              <a:ext uri="{FF2B5EF4-FFF2-40B4-BE49-F238E27FC236}">
                <a16:creationId xmlns:a16="http://schemas.microsoft.com/office/drawing/2014/main" id="{9D6FBBAB-6C9A-4890-8B56-49659C346A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225" y="1600200"/>
            <a:ext cx="3652838" cy="35814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2" name="Picture 2" descr="Class PPP 006">
            <a:extLst>
              <a:ext uri="{FF2B5EF4-FFF2-40B4-BE49-F238E27FC236}">
                <a16:creationId xmlns:a16="http://schemas.microsoft.com/office/drawing/2014/main" id="{2F7A7FFB-C94D-4971-9914-4D7C8E7108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700" y="1057120"/>
            <a:ext cx="6324600" cy="4743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1032636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112BA8C2-E391-42B1-991E-BC674578C4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798513"/>
            <a:ext cx="7772400" cy="64928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u="sng" dirty="0"/>
              <a:t>Backflow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B1C12CB9-4CAF-4F68-BE53-798B2C4248F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19931" y="2171700"/>
            <a:ext cx="7704137" cy="2514600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</a:pPr>
            <a:endParaRPr lang="en-US" altLang="en-US" dirty="0"/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US" dirty="0">
                <a:solidFill>
                  <a:schemeClr val="tx2"/>
                </a:solidFill>
              </a:rPr>
              <a:t>The flow of water or other liquids, mixtures or substances into the distributing pipes of a potable supply of water from any source or sources other than its intended source</a:t>
            </a:r>
          </a:p>
        </p:txBody>
      </p:sp>
    </p:spTree>
  </p:cSld>
  <p:clrMapOvr>
    <a:masterClrMapping/>
  </p:clrMapOvr>
  <p:transition>
    <p:fade/>
  </p:transition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0" name="Picture 2" descr="Class PPP 007">
            <a:extLst>
              <a:ext uri="{FF2B5EF4-FFF2-40B4-BE49-F238E27FC236}">
                <a16:creationId xmlns:a16="http://schemas.microsoft.com/office/drawing/2014/main" id="{0DF1CCFA-AECA-4BC8-A2CF-4B49357311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700" y="381000"/>
            <a:ext cx="7340600" cy="5505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9133150"/>
      </p:ext>
    </p:extLst>
  </p:cSld>
  <p:clrMapOvr>
    <a:masterClrMapping/>
  </p:clrMapOvr>
  <p:transition>
    <p:fade/>
  </p:transition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>
            <a:extLst>
              <a:ext uri="{FF2B5EF4-FFF2-40B4-BE49-F238E27FC236}">
                <a16:creationId xmlns:a16="http://schemas.microsoft.com/office/drawing/2014/main" id="{032B9289-18EA-4AE1-8954-7BDB1187D7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694960"/>
            <a:ext cx="8229600" cy="448040"/>
          </a:xfrm>
        </p:spPr>
        <p:txBody>
          <a:bodyPr/>
          <a:lstStyle/>
          <a:p>
            <a:pPr eaLnBrk="1" hangingPunct="1"/>
            <a:r>
              <a:rPr lang="en-US" altLang="en-US" dirty="0">
                <a:ln>
                  <a:noFill/>
                </a:ln>
              </a:rPr>
              <a:t>Approved installation?</a:t>
            </a:r>
          </a:p>
        </p:txBody>
      </p:sp>
      <p:pic>
        <p:nvPicPr>
          <p:cNvPr id="122883" name="Picture 3" descr="MVC-155F">
            <a:extLst>
              <a:ext uri="{FF2B5EF4-FFF2-40B4-BE49-F238E27FC236}">
                <a16:creationId xmlns:a16="http://schemas.microsoft.com/office/drawing/2014/main" id="{4A37FDD8-0EB2-47EC-ADA9-5AE2B72702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257300"/>
            <a:ext cx="6400800" cy="43434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>
            <a:extLst>
              <a:ext uri="{FF2B5EF4-FFF2-40B4-BE49-F238E27FC236}">
                <a16:creationId xmlns:a16="http://schemas.microsoft.com/office/drawing/2014/main" id="{9C5AD622-1102-47A0-A8E2-4FEFFC819E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80530"/>
            <a:ext cx="7704137" cy="990600"/>
          </a:xfrm>
        </p:spPr>
        <p:txBody>
          <a:bodyPr/>
          <a:lstStyle/>
          <a:p>
            <a:pPr eaLnBrk="1" hangingPunct="1"/>
            <a:r>
              <a:rPr lang="en-US" altLang="en-US" dirty="0">
                <a:ln>
                  <a:noFill/>
                </a:ln>
              </a:rPr>
              <a:t>Approved Hose Bibb</a:t>
            </a:r>
          </a:p>
        </p:txBody>
      </p:sp>
      <p:pic>
        <p:nvPicPr>
          <p:cNvPr id="123907" name="Picture 3" descr="MVC-162F">
            <a:extLst>
              <a:ext uri="{FF2B5EF4-FFF2-40B4-BE49-F238E27FC236}">
                <a16:creationId xmlns:a16="http://schemas.microsoft.com/office/drawing/2014/main" id="{A9F6B7AE-D5CE-4134-87B5-0B4AC38475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431" y="1057275"/>
            <a:ext cx="6324600" cy="474345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>
            <a:extLst>
              <a:ext uri="{FF2B5EF4-FFF2-40B4-BE49-F238E27FC236}">
                <a16:creationId xmlns:a16="http://schemas.microsoft.com/office/drawing/2014/main" id="{C7B43A6D-F4EE-4A2A-98BD-A2DCBFA3E6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19931" y="304800"/>
            <a:ext cx="7704137" cy="914400"/>
          </a:xfrm>
        </p:spPr>
        <p:txBody>
          <a:bodyPr/>
          <a:lstStyle/>
          <a:p>
            <a:pPr eaLnBrk="1" hangingPunct="1"/>
            <a:r>
              <a:rPr lang="en-US" altLang="en-US" dirty="0">
                <a:ln>
                  <a:noFill/>
                </a:ln>
              </a:rPr>
              <a:t>Reduced Pressure Principal</a:t>
            </a:r>
          </a:p>
        </p:txBody>
      </p:sp>
      <p:pic>
        <p:nvPicPr>
          <p:cNvPr id="124931" name="Picture 3" descr="MVC-180F">
            <a:extLst>
              <a:ext uri="{FF2B5EF4-FFF2-40B4-BE49-F238E27FC236}">
                <a16:creationId xmlns:a16="http://schemas.microsoft.com/office/drawing/2014/main" id="{71833ED9-4AAF-452A-8048-27B3B7CE34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399" y="1047750"/>
            <a:ext cx="6553200" cy="47625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>
            <a:extLst>
              <a:ext uri="{FF2B5EF4-FFF2-40B4-BE49-F238E27FC236}">
                <a16:creationId xmlns:a16="http://schemas.microsoft.com/office/drawing/2014/main" id="{80DC254D-5AF8-405F-A2EB-EA7EAFD9A2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82663" y="457200"/>
            <a:ext cx="7704137" cy="914400"/>
          </a:xfrm>
        </p:spPr>
        <p:txBody>
          <a:bodyPr/>
          <a:lstStyle/>
          <a:p>
            <a:pPr eaLnBrk="1" hangingPunct="1"/>
            <a:r>
              <a:rPr lang="en-US" altLang="en-US">
                <a:ln>
                  <a:noFill/>
                </a:ln>
              </a:rPr>
              <a:t>Approved installation?</a:t>
            </a:r>
          </a:p>
        </p:txBody>
      </p:sp>
      <p:pic>
        <p:nvPicPr>
          <p:cNvPr id="125955" name="Picture 3" descr="MVC-163F">
            <a:extLst>
              <a:ext uri="{FF2B5EF4-FFF2-40B4-BE49-F238E27FC236}">
                <a16:creationId xmlns:a16="http://schemas.microsoft.com/office/drawing/2014/main" id="{4821A75B-1F79-4A3A-9B60-9993694A60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800" y="1752600"/>
            <a:ext cx="3556000" cy="4043363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5956" name="Picture 4" descr="MVC-164F">
            <a:extLst>
              <a:ext uri="{FF2B5EF4-FFF2-40B4-BE49-F238E27FC236}">
                <a16:creationId xmlns:a16="http://schemas.microsoft.com/office/drawing/2014/main" id="{6510A738-7D48-4D08-9814-05DA769EDA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752600"/>
            <a:ext cx="3581400" cy="4043363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>
            <a:extLst>
              <a:ext uri="{FF2B5EF4-FFF2-40B4-BE49-F238E27FC236}">
                <a16:creationId xmlns:a16="http://schemas.microsoft.com/office/drawing/2014/main" id="{04C16F47-1D2A-46D1-B757-B05BCB376A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19931" y="228600"/>
            <a:ext cx="7704137" cy="838200"/>
          </a:xfrm>
        </p:spPr>
        <p:txBody>
          <a:bodyPr/>
          <a:lstStyle/>
          <a:p>
            <a:pPr eaLnBrk="1" hangingPunct="1"/>
            <a:r>
              <a:rPr lang="en-US" altLang="en-US" dirty="0">
                <a:ln>
                  <a:noFill/>
                </a:ln>
              </a:rPr>
              <a:t>Air Gap</a:t>
            </a:r>
          </a:p>
        </p:txBody>
      </p:sp>
      <p:pic>
        <p:nvPicPr>
          <p:cNvPr id="126979" name="Picture 3" descr="MVC-165F">
            <a:extLst>
              <a:ext uri="{FF2B5EF4-FFF2-40B4-BE49-F238E27FC236}">
                <a16:creationId xmlns:a16="http://schemas.microsoft.com/office/drawing/2014/main" id="{2B4FE6F9-C09B-4693-961F-BD038FA5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299" y="1066800"/>
            <a:ext cx="6629400" cy="47244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>
            <a:extLst>
              <a:ext uri="{FF2B5EF4-FFF2-40B4-BE49-F238E27FC236}">
                <a16:creationId xmlns:a16="http://schemas.microsoft.com/office/drawing/2014/main" id="{57E5FB25-4B70-4164-8202-716557BD6E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82663" y="457200"/>
            <a:ext cx="7704137" cy="1066800"/>
          </a:xfrm>
        </p:spPr>
        <p:txBody>
          <a:bodyPr/>
          <a:lstStyle/>
          <a:p>
            <a:pPr eaLnBrk="1" hangingPunct="1"/>
            <a:r>
              <a:rPr lang="en-US" altLang="en-US">
                <a:ln>
                  <a:noFill/>
                </a:ln>
              </a:rPr>
              <a:t>Fire Service Protection</a:t>
            </a:r>
          </a:p>
        </p:txBody>
      </p:sp>
      <p:pic>
        <p:nvPicPr>
          <p:cNvPr id="128003" name="Picture 3" descr="MVC-167F">
            <a:extLst>
              <a:ext uri="{FF2B5EF4-FFF2-40B4-BE49-F238E27FC236}">
                <a16:creationId xmlns:a16="http://schemas.microsoft.com/office/drawing/2014/main" id="{66F7A21E-67CF-48F7-BC8E-DD17108A5E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03362"/>
            <a:ext cx="3810000" cy="385127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8004" name="Picture 4" descr="MVC-169F">
            <a:extLst>
              <a:ext uri="{FF2B5EF4-FFF2-40B4-BE49-F238E27FC236}">
                <a16:creationId xmlns:a16="http://schemas.microsoft.com/office/drawing/2014/main" id="{F07AAFE6-A8C9-4702-8B8C-C3710F79FA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18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707" y="1433801"/>
            <a:ext cx="3749675" cy="38862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026">
            <a:extLst>
              <a:ext uri="{FF2B5EF4-FFF2-40B4-BE49-F238E27FC236}">
                <a16:creationId xmlns:a16="http://schemas.microsoft.com/office/drawing/2014/main" id="{A8D27F5F-15EC-426E-8B06-4F2CD27F57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990600"/>
            <a:ext cx="7162800" cy="338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/>
              <a:t>Systems that have a booster pump installed shall be equipped with a low pressure cut off switch on the </a:t>
            </a:r>
            <a:r>
              <a:rPr lang="en-US" altLang="en-US" sz="3600">
                <a:solidFill>
                  <a:srgbClr val="CC3300"/>
                </a:solidFill>
              </a:rPr>
              <a:t>suction</a:t>
            </a:r>
            <a:r>
              <a:rPr lang="en-US" altLang="en-US" sz="3600"/>
              <a:t>  side of the pump and it will be set at </a:t>
            </a:r>
            <a:r>
              <a:rPr lang="en-US" altLang="en-US" sz="3600">
                <a:solidFill>
                  <a:srgbClr val="CC3300"/>
                </a:solidFill>
              </a:rPr>
              <a:t>10</a:t>
            </a:r>
            <a:r>
              <a:rPr lang="en-US" altLang="en-US" sz="3600"/>
              <a:t> PSI minimum.</a:t>
            </a:r>
            <a:endParaRPr lang="en-US" altLang="en-US" sz="2400"/>
          </a:p>
        </p:txBody>
      </p:sp>
    </p:spTree>
    <p:extLst>
      <p:ext uri="{BB962C8B-B14F-4D97-AF65-F5344CB8AC3E}">
        <p14:creationId xmlns:p14="http://schemas.microsoft.com/office/powerpoint/2010/main" val="2740245605"/>
      </p:ext>
    </p:extLst>
  </p:cSld>
  <p:clrMapOvr>
    <a:masterClrMapping/>
  </p:clrMapOvr>
  <p:transition>
    <p:fade/>
  </p:transition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098" name="Picture 2" descr="ppp 002">
            <a:extLst>
              <a:ext uri="{FF2B5EF4-FFF2-40B4-BE49-F238E27FC236}">
                <a16:creationId xmlns:a16="http://schemas.microsoft.com/office/drawing/2014/main" id="{2BED7F06-DE31-4D8E-A2EA-434C20BF83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07271" y="970662"/>
            <a:ext cx="4896951" cy="4896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422551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EBC9E7C1-2110-4AA4-BF22-982937DA04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u="sng">
                <a:ln>
                  <a:noFill/>
                </a:ln>
              </a:rPr>
              <a:t>Why Do Cross Connections Exist?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DDB99016-50F3-4EE6-8E80-00898E084E1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3400" y="1786467"/>
            <a:ext cx="8153400" cy="3852333"/>
          </a:xfrm>
        </p:spPr>
        <p:txBody>
          <a:bodyPr>
            <a:normAutofit/>
          </a:bodyPr>
          <a:lstStyle/>
          <a:p>
            <a:pPr marL="609600" indent="-609600" eaLnBrk="1" hangingPunct="1">
              <a:buFontTx/>
              <a:buAutoNum type="arabicPeriod"/>
            </a:pPr>
            <a:r>
              <a:rPr lang="en-US" altLang="en-US" dirty="0">
                <a:solidFill>
                  <a:schemeClr val="tx2"/>
                </a:solidFill>
              </a:rPr>
              <a:t>Plumbing installed by people </a:t>
            </a:r>
            <a:r>
              <a:rPr lang="en-US" altLang="en-US" u="sng" dirty="0">
                <a:solidFill>
                  <a:schemeClr val="tx2"/>
                </a:solidFill>
              </a:rPr>
              <a:t>unaware</a:t>
            </a:r>
            <a:r>
              <a:rPr lang="en-US" altLang="en-US" dirty="0">
                <a:solidFill>
                  <a:schemeClr val="tx2"/>
                </a:solidFill>
              </a:rPr>
              <a:t> of the dangers.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altLang="en-US" dirty="0">
                <a:solidFill>
                  <a:schemeClr val="tx2"/>
                </a:solidFill>
              </a:rPr>
              <a:t>Matter of convenience.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altLang="en-US" dirty="0">
                <a:solidFill>
                  <a:schemeClr val="tx2"/>
                </a:solidFill>
              </a:rPr>
              <a:t>Reliance on inadequate protection such as a single valve or other mechanical device.</a:t>
            </a:r>
            <a:endParaRPr lang="en-US" altLang="en-US" u="sng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City of Norfolk">
  <a:themeElements>
    <a:clrScheme name="Custom 2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3D5588"/>
      </a:accent1>
      <a:accent2>
        <a:srgbClr val="99C221"/>
      </a:accent2>
      <a:accent3>
        <a:srgbClr val="D8EE9A"/>
      </a:accent3>
      <a:accent4>
        <a:srgbClr val="889CCA"/>
      </a:accent4>
      <a:accent5>
        <a:srgbClr val="1F2B45"/>
      </a:accent5>
      <a:accent6>
        <a:srgbClr val="648016"/>
      </a:accent6>
      <a:hlink>
        <a:srgbClr val="FFFFFF"/>
      </a:hlink>
      <a:folHlink>
        <a:srgbClr val="99C22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ity of Norfolk" id="{12ADCEA0-9924-46DC-A346-77DC78172DE8}" vid="{CF405FB8-D6EF-452D-A407-66DA5519457C}"/>
    </a:ext>
  </a:extLst>
</a:theme>
</file>

<file path=ppt/theme/theme2.xml><?xml version="1.0" encoding="utf-8"?>
<a:theme xmlns:a="http://schemas.openxmlformats.org/drawingml/2006/main" name="Custom Design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orfolk Brand Power Point.pptx" id="{566D933B-97E6-4699-B413-A1AFBDB52D29}" vid="{224C5BE8-AEC1-4979-B589-7CD6AE203EA0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City of Norfolk</Template>
  <TotalTime>3566</TotalTime>
  <Words>3156</Words>
  <Application>Microsoft Office PowerPoint</Application>
  <PresentationFormat>On-screen Show (4:3)</PresentationFormat>
  <Paragraphs>458</Paragraphs>
  <Slides>88</Slides>
  <Notes>54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88</vt:i4>
      </vt:variant>
    </vt:vector>
  </HeadingPairs>
  <TitlesOfParts>
    <vt:vector size="98" baseType="lpstr">
      <vt:lpstr>Arial</vt:lpstr>
      <vt:lpstr>Berlin Sans FB</vt:lpstr>
      <vt:lpstr>Calibri</vt:lpstr>
      <vt:lpstr>Gill Sans</vt:lpstr>
      <vt:lpstr>Gill Sans SemiBold</vt:lpstr>
      <vt:lpstr>Imprint MT Shadow</vt:lpstr>
      <vt:lpstr>Times New Roman</vt:lpstr>
      <vt:lpstr>Wingdings</vt:lpstr>
      <vt:lpstr>City of Norfolk</vt:lpstr>
      <vt:lpstr>Custom Design</vt:lpstr>
      <vt:lpstr>Backflow Prevention and Cross Connection Control    </vt:lpstr>
      <vt:lpstr>Course Outline </vt:lpstr>
      <vt:lpstr>Course Outline, continued </vt:lpstr>
      <vt:lpstr>Drinking Water Resources</vt:lpstr>
      <vt:lpstr>Safe Drinking Water Act</vt:lpstr>
      <vt:lpstr>PowerPoint Presentation</vt:lpstr>
      <vt:lpstr>Cross Connection</vt:lpstr>
      <vt:lpstr>Backflow</vt:lpstr>
      <vt:lpstr>Why Do Cross Connections Exist?</vt:lpstr>
      <vt:lpstr>Video Tape</vt:lpstr>
      <vt:lpstr>Human Blood Incident</vt:lpstr>
      <vt:lpstr>Burned in the Shower</vt:lpstr>
      <vt:lpstr>Salty Drinks</vt:lpstr>
      <vt:lpstr>Paraquat</vt:lpstr>
      <vt:lpstr>Car Wash</vt:lpstr>
      <vt:lpstr>Theory of Backflow Hydraulics</vt:lpstr>
      <vt:lpstr>Backflow occurs when there is a link between two systems and the resultant force is towards the potable supply</vt:lpstr>
      <vt:lpstr>Pressure</vt:lpstr>
      <vt:lpstr>Weight</vt:lpstr>
      <vt:lpstr>Force</vt:lpstr>
      <vt:lpstr>Atmospheric Pressure</vt:lpstr>
      <vt:lpstr>PowerPoint Presentation</vt:lpstr>
      <vt:lpstr>Pressure?     or     Vacuum?</vt:lpstr>
      <vt:lpstr>Water Pressure</vt:lpstr>
      <vt:lpstr>Water Pressure</vt:lpstr>
      <vt:lpstr>Backsiphonage</vt:lpstr>
      <vt:lpstr>Siphon Theory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Backpressure</vt:lpstr>
      <vt:lpstr>PowerPoint Presentation</vt:lpstr>
      <vt:lpstr>PowerPoint Presentation</vt:lpstr>
      <vt:lpstr>Methods and Devices for the Prevention of Backflow and Backsiphonage</vt:lpstr>
      <vt:lpstr>Degree of Hazards</vt:lpstr>
      <vt:lpstr>Low Hazard</vt:lpstr>
      <vt:lpstr>Moderate Hazard</vt:lpstr>
      <vt:lpstr>High Hazard</vt:lpstr>
      <vt:lpstr>Drinking Water Resources</vt:lpstr>
      <vt:lpstr>State and Local Standards</vt:lpstr>
      <vt:lpstr>Types of assemblies and devices</vt:lpstr>
      <vt:lpstr>Air Gap</vt:lpstr>
      <vt:lpstr>Barometric Loop</vt:lpstr>
      <vt:lpstr>Atmospheric Vacuum Breaker</vt:lpstr>
      <vt:lpstr>Hose Bibb Vacuum Breakers</vt:lpstr>
      <vt:lpstr>Flushometers and Anti-Siphon Ballcocks</vt:lpstr>
      <vt:lpstr>Pressure Vacuum Breakers</vt:lpstr>
      <vt:lpstr>Pressure Vacuum Breakers</vt:lpstr>
      <vt:lpstr>Double Check w/ Intermediate Atmospheric Vent</vt:lpstr>
      <vt:lpstr>Residential Dual  Check</vt:lpstr>
      <vt:lpstr>Double Check Valve Assemblies </vt:lpstr>
      <vt:lpstr>Reduced Pressure Principal  Device</vt:lpstr>
      <vt:lpstr>Testable Devices</vt:lpstr>
      <vt:lpstr>PowerPoint Presentation</vt:lpstr>
      <vt:lpstr>Installation</vt:lpstr>
      <vt:lpstr>Installation</vt:lpstr>
      <vt:lpstr>PowerPoint Presentation</vt:lpstr>
      <vt:lpstr>PowerPoint Presentation</vt:lpstr>
      <vt:lpstr>Where continuous water service is imperative, devices should be installed in parallel</vt:lpstr>
      <vt:lpstr>PowerPoint Presentation</vt:lpstr>
      <vt:lpstr>PowerPoint Presentation</vt:lpstr>
      <vt:lpstr>Pressure Vacuum Breakers</vt:lpstr>
      <vt:lpstr>Double Check Valve Assemblies</vt:lpstr>
      <vt:lpstr>Double Check Detector Assemblies</vt:lpstr>
      <vt:lpstr>Reduced Pressure Principal</vt:lpstr>
      <vt:lpstr>Reduced Pressure Principal</vt:lpstr>
      <vt:lpstr>PowerPoint Presentation</vt:lpstr>
      <vt:lpstr>Yard Hydrants</vt:lpstr>
      <vt:lpstr>PowerPoint Presentation</vt:lpstr>
      <vt:lpstr>What’s wrong with this picture ?</vt:lpstr>
      <vt:lpstr>Approved Device ?</vt:lpstr>
      <vt:lpstr>PowerPoint Presentation</vt:lpstr>
      <vt:lpstr>PowerPoint Presentation</vt:lpstr>
      <vt:lpstr>Approved installation?</vt:lpstr>
      <vt:lpstr>Approved Hose Bibb</vt:lpstr>
      <vt:lpstr>Reduced Pressure Principal</vt:lpstr>
      <vt:lpstr>Approved installation?</vt:lpstr>
      <vt:lpstr>Air Gap</vt:lpstr>
      <vt:lpstr>Fire Service Protection</vt:lpstr>
      <vt:lpstr>PowerPoint Presentation</vt:lpstr>
      <vt:lpstr>PowerPoint Presentation</vt:lpstr>
    </vt:vector>
  </TitlesOfParts>
  <Company>City of Portsmouth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LaMonte Banks</dc:creator>
  <cp:lastModifiedBy>Luckett, Shirley</cp:lastModifiedBy>
  <cp:revision>156</cp:revision>
  <cp:lastPrinted>2020-09-16T14:22:42Z</cp:lastPrinted>
  <dcterms:created xsi:type="dcterms:W3CDTF">2004-08-26T14:22:56Z</dcterms:created>
  <dcterms:modified xsi:type="dcterms:W3CDTF">2020-09-16T14:27:23Z</dcterms:modified>
</cp:coreProperties>
</file>