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  <p:sldMasterId id="2147483672" r:id="rId3"/>
  </p:sldMasterIdLst>
  <p:notesMasterIdLst>
    <p:notesMasterId r:id="rId24"/>
  </p:notesMasterIdLst>
  <p:sldIdLst>
    <p:sldId id="433" r:id="rId4"/>
    <p:sldId id="579" r:id="rId5"/>
    <p:sldId id="577" r:id="rId6"/>
    <p:sldId id="256" r:id="rId7"/>
    <p:sldId id="266" r:id="rId8"/>
    <p:sldId id="347" r:id="rId9"/>
    <p:sldId id="260" r:id="rId10"/>
    <p:sldId id="337" r:id="rId11"/>
    <p:sldId id="338" r:id="rId12"/>
    <p:sldId id="332" r:id="rId13"/>
    <p:sldId id="339" r:id="rId14"/>
    <p:sldId id="340" r:id="rId15"/>
    <p:sldId id="348" r:id="rId16"/>
    <p:sldId id="350" r:id="rId17"/>
    <p:sldId id="342" r:id="rId18"/>
    <p:sldId id="343" r:id="rId19"/>
    <p:sldId id="344" r:id="rId20"/>
    <p:sldId id="345" r:id="rId21"/>
    <p:sldId id="346" r:id="rId22"/>
    <p:sldId id="5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924D7-A59E-4DAC-848F-2A7F846F1CBF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D3AFC09-0BF3-4161-9FCA-9E99E71E2BBA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400" b="1" i="1" dirty="0"/>
            <a:t>Work Sessions</a:t>
          </a:r>
        </a:p>
      </dgm:t>
    </dgm:pt>
    <dgm:pt modelId="{CBFD426A-4D60-4971-9521-DE3E547DB5C6}" type="parTrans" cxnId="{7A097805-372F-49CA-AD83-B6148648D38B}">
      <dgm:prSet/>
      <dgm:spPr/>
      <dgm:t>
        <a:bodyPr/>
        <a:lstStyle/>
        <a:p>
          <a:endParaRPr lang="en-US"/>
        </a:p>
      </dgm:t>
    </dgm:pt>
    <dgm:pt modelId="{BA7FA37F-2B4C-4653-B63A-C76732D7E17E}" type="sibTrans" cxnId="{7A097805-372F-49CA-AD83-B6148648D38B}">
      <dgm:prSet/>
      <dgm:spPr/>
      <dgm:t>
        <a:bodyPr/>
        <a:lstStyle/>
        <a:p>
          <a:endParaRPr lang="en-US"/>
        </a:p>
      </dgm:t>
    </dgm:pt>
    <dgm:pt modelId="{9ED4017A-B3CA-45F1-A592-9F45FD28E18A}">
      <dgm:prSet phldrT="[Text]" custT="1"/>
      <dgm:spPr/>
      <dgm:t>
        <a:bodyPr/>
        <a:lstStyle/>
        <a:p>
          <a:pPr>
            <a:spcAft>
              <a:spcPts val="1800"/>
            </a:spcAft>
          </a:pPr>
          <a:r>
            <a:rPr lang="en-US" sz="1800" b="1" dirty="0"/>
            <a:t>April 13th</a:t>
          </a:r>
          <a:r>
            <a:rPr lang="en-US" sz="1800" b="1" baseline="0" dirty="0"/>
            <a:t>:</a:t>
          </a:r>
          <a:r>
            <a:rPr lang="en-US" sz="1800" dirty="0"/>
            <a:t> Presentation of Rec and Library Operations followed by Council Discussion and   Q &amp; A</a:t>
          </a:r>
        </a:p>
      </dgm:t>
    </dgm:pt>
    <dgm:pt modelId="{DC595D38-B336-4E99-B38D-751B60E26252}" type="parTrans" cxnId="{427872CA-5343-4FA5-B65B-F0BD75709824}">
      <dgm:prSet/>
      <dgm:spPr/>
      <dgm:t>
        <a:bodyPr/>
        <a:lstStyle/>
        <a:p>
          <a:endParaRPr lang="en-US"/>
        </a:p>
      </dgm:t>
    </dgm:pt>
    <dgm:pt modelId="{FB2CE627-94EC-4895-AF6F-F76853266297}" type="sibTrans" cxnId="{427872CA-5343-4FA5-B65B-F0BD75709824}">
      <dgm:prSet/>
      <dgm:spPr/>
      <dgm:t>
        <a:bodyPr/>
        <a:lstStyle/>
        <a:p>
          <a:endParaRPr lang="en-US"/>
        </a:p>
      </dgm:t>
    </dgm:pt>
    <dgm:pt modelId="{F6501D95-1E10-48CF-96D1-9A75C925FF51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400" b="1" i="1" dirty="0"/>
            <a:t>Council Inquiry &amp; Response Process</a:t>
          </a:r>
        </a:p>
      </dgm:t>
    </dgm:pt>
    <dgm:pt modelId="{1A73C4EF-61CA-4920-8680-9E7C269E1986}" type="parTrans" cxnId="{B961CBE4-34FA-4EB5-A827-0E243E8575EA}">
      <dgm:prSet/>
      <dgm:spPr/>
      <dgm:t>
        <a:bodyPr/>
        <a:lstStyle/>
        <a:p>
          <a:endParaRPr lang="en-US"/>
        </a:p>
      </dgm:t>
    </dgm:pt>
    <dgm:pt modelId="{8FAEF8F4-A01B-4D57-A205-61FE984CC969}" type="sibTrans" cxnId="{B961CBE4-34FA-4EB5-A827-0E243E8575EA}">
      <dgm:prSet/>
      <dgm:spPr/>
      <dgm:t>
        <a:bodyPr/>
        <a:lstStyle/>
        <a:p>
          <a:endParaRPr lang="en-US"/>
        </a:p>
      </dgm:t>
    </dgm:pt>
    <dgm:pt modelId="{36452E67-DA80-469B-A410-E7208E460A02}">
      <dgm:prSet phldrT="[Text]" custT="1"/>
      <dgm:spPr/>
      <dgm:t>
        <a:bodyPr/>
        <a:lstStyle/>
        <a:p>
          <a:r>
            <a:rPr lang="en-US" sz="1800" b="1" dirty="0"/>
            <a:t>Inquiries:  </a:t>
          </a:r>
          <a:r>
            <a:rPr lang="en-US" sz="1800" dirty="0"/>
            <a:t>Council makes inquiries</a:t>
          </a:r>
        </a:p>
      </dgm:t>
    </dgm:pt>
    <dgm:pt modelId="{99408A70-019A-4028-BA32-930B8D25A863}" type="parTrans" cxnId="{0A220705-1782-4B3F-97D4-16CFB0D7651A}">
      <dgm:prSet/>
      <dgm:spPr/>
      <dgm:t>
        <a:bodyPr/>
        <a:lstStyle/>
        <a:p>
          <a:endParaRPr lang="en-US"/>
        </a:p>
      </dgm:t>
    </dgm:pt>
    <dgm:pt modelId="{139D77F6-4189-48BC-AE55-2BA62F69E62F}" type="sibTrans" cxnId="{0A220705-1782-4B3F-97D4-16CFB0D7651A}">
      <dgm:prSet/>
      <dgm:spPr/>
      <dgm:t>
        <a:bodyPr/>
        <a:lstStyle/>
        <a:p>
          <a:endParaRPr lang="en-US"/>
        </a:p>
      </dgm:t>
    </dgm:pt>
    <dgm:pt modelId="{8F138A51-5621-476E-B0E1-4E61921B1F90}">
      <dgm:prSet custT="1"/>
      <dgm:spPr/>
      <dgm:t>
        <a:bodyPr/>
        <a:lstStyle/>
        <a:p>
          <a:pPr>
            <a:spcAft>
              <a:spcPts val="1800"/>
            </a:spcAft>
          </a:pPr>
          <a:r>
            <a:rPr lang="en-US" sz="1800" b="1" dirty="0"/>
            <a:t>April 27</a:t>
          </a:r>
          <a:r>
            <a:rPr lang="en-US" sz="1800" b="1" baseline="30000" dirty="0"/>
            <a:t>th</a:t>
          </a:r>
          <a:r>
            <a:rPr lang="en-US" sz="1800" b="1" baseline="0" dirty="0"/>
            <a:t>:</a:t>
          </a:r>
          <a:r>
            <a:rPr lang="en-US" sz="1800" b="1" dirty="0"/>
            <a:t> </a:t>
          </a:r>
          <a:r>
            <a:rPr lang="en-US" sz="1800" dirty="0"/>
            <a:t>– Presentation on VRS retirement options followed by Council Discussion and Q &amp; A</a:t>
          </a:r>
        </a:p>
      </dgm:t>
    </dgm:pt>
    <dgm:pt modelId="{5C0C7C0B-9146-4A28-9E30-0AC1656180C8}" type="parTrans" cxnId="{538F8FC3-919B-4D29-A518-343E92EF121B}">
      <dgm:prSet/>
      <dgm:spPr/>
      <dgm:t>
        <a:bodyPr/>
        <a:lstStyle/>
        <a:p>
          <a:endParaRPr lang="en-US"/>
        </a:p>
      </dgm:t>
    </dgm:pt>
    <dgm:pt modelId="{9BA340C4-A379-4309-90AA-B404C7DFDA66}" type="sibTrans" cxnId="{538F8FC3-919B-4D29-A518-343E92EF121B}">
      <dgm:prSet/>
      <dgm:spPr/>
      <dgm:t>
        <a:bodyPr/>
        <a:lstStyle/>
        <a:p>
          <a:endParaRPr lang="en-US"/>
        </a:p>
      </dgm:t>
    </dgm:pt>
    <dgm:pt modelId="{9281DD85-C420-4743-9112-96901F8F37F1}">
      <dgm:prSet custT="1"/>
      <dgm:spPr/>
      <dgm:t>
        <a:bodyPr/>
        <a:lstStyle/>
        <a:p>
          <a:pPr>
            <a:spcAft>
              <a:spcPts val="1800"/>
            </a:spcAft>
          </a:pPr>
          <a:r>
            <a:rPr lang="en-US" sz="1800" b="1" dirty="0"/>
            <a:t>May 4</a:t>
          </a:r>
          <a:r>
            <a:rPr lang="en-US" sz="1800" b="1" baseline="30000" dirty="0"/>
            <a:t>th</a:t>
          </a:r>
          <a:r>
            <a:rPr lang="en-US" sz="1800" b="1" baseline="0" dirty="0"/>
            <a:t>:</a:t>
          </a:r>
          <a:r>
            <a:rPr lang="en-US" sz="1800" b="1" dirty="0"/>
            <a:t> </a:t>
          </a:r>
          <a:r>
            <a:rPr lang="en-US" sz="1800" dirty="0"/>
            <a:t>Reconciliation </a:t>
          </a:r>
        </a:p>
      </dgm:t>
    </dgm:pt>
    <dgm:pt modelId="{34AED332-0D9A-4983-8689-EEF86B9193FC}" type="parTrans" cxnId="{65C1475A-1149-4173-8599-53276C024AC0}">
      <dgm:prSet/>
      <dgm:spPr/>
      <dgm:t>
        <a:bodyPr/>
        <a:lstStyle/>
        <a:p>
          <a:endParaRPr lang="en-US"/>
        </a:p>
      </dgm:t>
    </dgm:pt>
    <dgm:pt modelId="{4AF8BFA2-39A1-4165-921E-BF5CD09A6645}" type="sibTrans" cxnId="{65C1475A-1149-4173-8599-53276C024AC0}">
      <dgm:prSet/>
      <dgm:spPr/>
      <dgm:t>
        <a:bodyPr/>
        <a:lstStyle/>
        <a:p>
          <a:endParaRPr lang="en-US"/>
        </a:p>
      </dgm:t>
    </dgm:pt>
    <dgm:pt modelId="{FBFDB34E-CAFD-41C6-B0A3-64687E38DA0C}">
      <dgm:prSet/>
      <dgm:spPr/>
      <dgm:t>
        <a:bodyPr/>
        <a:lstStyle/>
        <a:p>
          <a:endParaRPr lang="en-US" sz="1700" dirty="0"/>
        </a:p>
      </dgm:t>
    </dgm:pt>
    <dgm:pt modelId="{A610EFD6-3A91-4DF8-9D11-B545E277DF0E}" type="parTrans" cxnId="{268CC26A-A7AC-46A0-BC9C-B43E46095E54}">
      <dgm:prSet/>
      <dgm:spPr/>
      <dgm:t>
        <a:bodyPr/>
        <a:lstStyle/>
        <a:p>
          <a:endParaRPr lang="en-US"/>
        </a:p>
      </dgm:t>
    </dgm:pt>
    <dgm:pt modelId="{48EB476D-717E-47BC-BBBE-B877938E63F9}" type="sibTrans" cxnId="{268CC26A-A7AC-46A0-BC9C-B43E46095E54}">
      <dgm:prSet/>
      <dgm:spPr/>
      <dgm:t>
        <a:bodyPr/>
        <a:lstStyle/>
        <a:p>
          <a:endParaRPr lang="en-US"/>
        </a:p>
      </dgm:t>
    </dgm:pt>
    <dgm:pt modelId="{C1AF4238-B682-4F91-835E-91ED069563E0}">
      <dgm:prSet custT="1"/>
      <dgm:spPr/>
      <dgm:t>
        <a:bodyPr/>
        <a:lstStyle/>
        <a:p>
          <a:r>
            <a:rPr lang="en-US" sz="1800" b="1" dirty="0"/>
            <a:t>Responses: </a:t>
          </a:r>
          <a:r>
            <a:rPr lang="en-US" sz="1800" dirty="0"/>
            <a:t>Budget Office compiles running list of questions &amp; responses</a:t>
          </a:r>
        </a:p>
      </dgm:t>
    </dgm:pt>
    <dgm:pt modelId="{287D8203-BF9F-4F7D-9030-E62A8AD0C7BF}" type="parTrans" cxnId="{AD62A021-24CF-4276-A370-5C46A645A93F}">
      <dgm:prSet/>
      <dgm:spPr/>
      <dgm:t>
        <a:bodyPr/>
        <a:lstStyle/>
        <a:p>
          <a:endParaRPr lang="en-US"/>
        </a:p>
      </dgm:t>
    </dgm:pt>
    <dgm:pt modelId="{893CF10F-61B2-404F-8650-736915C098E7}" type="sibTrans" cxnId="{AD62A021-24CF-4276-A370-5C46A645A93F}">
      <dgm:prSet/>
      <dgm:spPr/>
      <dgm:t>
        <a:bodyPr/>
        <a:lstStyle/>
        <a:p>
          <a:endParaRPr lang="en-US"/>
        </a:p>
      </dgm:t>
    </dgm:pt>
    <dgm:pt modelId="{94338CCB-5CF9-415E-B670-1276025CB1F8}">
      <dgm:prSet/>
      <dgm:spPr/>
      <dgm:t>
        <a:bodyPr/>
        <a:lstStyle/>
        <a:p>
          <a:endParaRPr lang="en-US" sz="1700" dirty="0"/>
        </a:p>
      </dgm:t>
    </dgm:pt>
    <dgm:pt modelId="{5BDEAEC1-9535-42DE-8F99-00AB36172C69}" type="parTrans" cxnId="{E453AD2B-CD87-492C-A677-68F2D2C58B7A}">
      <dgm:prSet/>
      <dgm:spPr/>
      <dgm:t>
        <a:bodyPr/>
        <a:lstStyle/>
        <a:p>
          <a:endParaRPr lang="en-US"/>
        </a:p>
      </dgm:t>
    </dgm:pt>
    <dgm:pt modelId="{00BAAE90-B586-4658-ACAE-4D45D841E803}" type="sibTrans" cxnId="{E453AD2B-CD87-492C-A677-68F2D2C58B7A}">
      <dgm:prSet/>
      <dgm:spPr/>
      <dgm:t>
        <a:bodyPr/>
        <a:lstStyle/>
        <a:p>
          <a:endParaRPr lang="en-US"/>
        </a:p>
      </dgm:t>
    </dgm:pt>
    <dgm:pt modelId="{E1B41B5F-190E-455C-9B34-F5FFD2B2DC42}">
      <dgm:prSet phldrT="[Text]" custT="1"/>
      <dgm:spPr/>
      <dgm:t>
        <a:bodyPr/>
        <a:lstStyle/>
        <a:p>
          <a:endParaRPr lang="en-US" sz="1800" dirty="0"/>
        </a:p>
      </dgm:t>
    </dgm:pt>
    <dgm:pt modelId="{7EB13412-D3F7-4F1D-A901-D0F4D5857618}" type="parTrans" cxnId="{FC3AFAC0-A09F-4F09-BF6E-4DE32DFA25B2}">
      <dgm:prSet/>
      <dgm:spPr/>
      <dgm:t>
        <a:bodyPr/>
        <a:lstStyle/>
        <a:p>
          <a:endParaRPr lang="en-US"/>
        </a:p>
      </dgm:t>
    </dgm:pt>
    <dgm:pt modelId="{6304BB99-3318-4001-9511-55AC711668A7}" type="sibTrans" cxnId="{FC3AFAC0-A09F-4F09-BF6E-4DE32DFA25B2}">
      <dgm:prSet/>
      <dgm:spPr/>
      <dgm:t>
        <a:bodyPr/>
        <a:lstStyle/>
        <a:p>
          <a:endParaRPr lang="en-US"/>
        </a:p>
      </dgm:t>
    </dgm:pt>
    <dgm:pt modelId="{CA7D3B83-7734-41C0-A7A8-61656F7737F5}">
      <dgm:prSet phldrT="[Text]" custT="1"/>
      <dgm:spPr/>
      <dgm:t>
        <a:bodyPr/>
        <a:lstStyle/>
        <a:p>
          <a:r>
            <a:rPr lang="en-US" sz="1800" dirty="0"/>
            <a:t>During One-on-ones with City Manager</a:t>
          </a:r>
        </a:p>
      </dgm:t>
    </dgm:pt>
    <dgm:pt modelId="{0A0546AB-8F22-4623-B529-32FE55AFF5EE}" type="parTrans" cxnId="{858CB170-C38A-427F-8D81-4639DF890A14}">
      <dgm:prSet/>
      <dgm:spPr/>
    </dgm:pt>
    <dgm:pt modelId="{09813D7A-2932-4C05-8F9C-DA984A37679A}" type="sibTrans" cxnId="{858CB170-C38A-427F-8D81-4639DF890A14}">
      <dgm:prSet/>
      <dgm:spPr/>
    </dgm:pt>
    <dgm:pt modelId="{B98B1E76-C7D0-41E9-A3B9-2AC2FBCC25F5}">
      <dgm:prSet phldrT="[Text]" custT="1"/>
      <dgm:spPr/>
      <dgm:t>
        <a:bodyPr/>
        <a:lstStyle/>
        <a:p>
          <a:r>
            <a:rPr lang="en-US" sz="1800" dirty="0"/>
            <a:t>During Budget </a:t>
          </a:r>
          <a:r>
            <a:rPr lang="en-US" sz="1800" dirty="0" err="1"/>
            <a:t>Worksessions</a:t>
          </a:r>
          <a:r>
            <a:rPr lang="en-US" sz="1800" dirty="0"/>
            <a:t>, or</a:t>
          </a:r>
        </a:p>
      </dgm:t>
    </dgm:pt>
    <dgm:pt modelId="{43F1C54A-9CEE-40B4-9437-5CF22E34A4D5}" type="parTrans" cxnId="{816F53EF-CD42-40D6-BE5B-7E2AD379708C}">
      <dgm:prSet/>
      <dgm:spPr/>
    </dgm:pt>
    <dgm:pt modelId="{D0D9A214-420B-4521-A56F-87CE80A78FF2}" type="sibTrans" cxnId="{816F53EF-CD42-40D6-BE5B-7E2AD379708C}">
      <dgm:prSet/>
      <dgm:spPr/>
    </dgm:pt>
    <dgm:pt modelId="{DBE7DD07-C9C4-42BA-B70B-FC4D7FEF28AD}">
      <dgm:prSet custT="1"/>
      <dgm:spPr/>
      <dgm:t>
        <a:bodyPr/>
        <a:lstStyle/>
        <a:p>
          <a:r>
            <a:rPr lang="en-US" sz="1800" dirty="0"/>
            <a:t>Posted to Budget Office Website Weekly</a:t>
          </a:r>
        </a:p>
      </dgm:t>
    </dgm:pt>
    <dgm:pt modelId="{9EF7D630-4691-4FB0-AD38-9F7B1E4FAEAC}" type="parTrans" cxnId="{80F7AC36-AF70-4263-97B1-9E992F0FFB0F}">
      <dgm:prSet/>
      <dgm:spPr/>
    </dgm:pt>
    <dgm:pt modelId="{8EBEF552-90DF-42D7-A3F2-29A18307004C}" type="sibTrans" cxnId="{80F7AC36-AF70-4263-97B1-9E992F0FFB0F}">
      <dgm:prSet/>
      <dgm:spPr/>
    </dgm:pt>
    <dgm:pt modelId="{2508A790-2C73-42C5-8ADE-B96D58408058}">
      <dgm:prSet custT="1"/>
      <dgm:spPr/>
      <dgm:t>
        <a:bodyPr/>
        <a:lstStyle/>
        <a:p>
          <a:r>
            <a:rPr lang="en-US" sz="1800" dirty="0"/>
            <a:t>Sent with weekly CM Update</a:t>
          </a:r>
        </a:p>
      </dgm:t>
    </dgm:pt>
    <dgm:pt modelId="{CD33C1F1-2DB7-4C46-81A3-20E81D47B86C}" type="parTrans" cxnId="{9BEFBF5B-C838-4D04-A49A-8D4A501AAC62}">
      <dgm:prSet/>
      <dgm:spPr/>
    </dgm:pt>
    <dgm:pt modelId="{A642766E-6B82-4DAF-85AF-97BA9CAB5E32}" type="sibTrans" cxnId="{9BEFBF5B-C838-4D04-A49A-8D4A501AAC62}">
      <dgm:prSet/>
      <dgm:spPr/>
    </dgm:pt>
    <dgm:pt modelId="{3634364F-67DA-4C68-BD3C-2CEFD6998960}" type="pres">
      <dgm:prSet presAssocID="{470924D7-A59E-4DAC-848F-2A7F846F1CBF}" presName="Name0" presStyleCnt="0">
        <dgm:presLayoutVars>
          <dgm:dir/>
          <dgm:animLvl val="lvl"/>
          <dgm:resizeHandles val="exact"/>
        </dgm:presLayoutVars>
      </dgm:prSet>
      <dgm:spPr/>
    </dgm:pt>
    <dgm:pt modelId="{9D21A9D8-A993-4CBE-9C99-29B4C6542598}" type="pres">
      <dgm:prSet presAssocID="{6D3AFC09-0BF3-4161-9FCA-9E99E71E2BBA}" presName="composite" presStyleCnt="0"/>
      <dgm:spPr/>
    </dgm:pt>
    <dgm:pt modelId="{E00B2589-FF0D-4255-8B57-67D5B35ADB67}" type="pres">
      <dgm:prSet presAssocID="{6D3AFC09-0BF3-4161-9FCA-9E99E71E2BB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900A345-E5D1-41BF-B902-A11A4E04ECA1}" type="pres">
      <dgm:prSet presAssocID="{6D3AFC09-0BF3-4161-9FCA-9E99E71E2BBA}" presName="desTx" presStyleLbl="alignAccFollowNode1" presStyleIdx="0" presStyleCnt="2" custLinFactNeighborX="-1" custLinFactNeighborY="-748">
        <dgm:presLayoutVars>
          <dgm:bulletEnabled val="1"/>
        </dgm:presLayoutVars>
      </dgm:prSet>
      <dgm:spPr/>
    </dgm:pt>
    <dgm:pt modelId="{0B269540-EDBD-4C78-87D3-C0A1B77C65B6}" type="pres">
      <dgm:prSet presAssocID="{BA7FA37F-2B4C-4653-B63A-C76732D7E17E}" presName="space" presStyleCnt="0"/>
      <dgm:spPr/>
    </dgm:pt>
    <dgm:pt modelId="{0D502B75-EF3E-4BE4-91B0-9AB51F96B456}" type="pres">
      <dgm:prSet presAssocID="{F6501D95-1E10-48CF-96D1-9A75C925FF51}" presName="composite" presStyleCnt="0"/>
      <dgm:spPr/>
    </dgm:pt>
    <dgm:pt modelId="{9FE1E3AE-A9CC-41D1-8B39-C7F3E70C2B55}" type="pres">
      <dgm:prSet presAssocID="{F6501D95-1E10-48CF-96D1-9A75C925FF5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D31D215-6745-411D-80E3-1BB8DF68241B}" type="pres">
      <dgm:prSet presAssocID="{F6501D95-1E10-48CF-96D1-9A75C925FF5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A220705-1782-4B3F-97D4-16CFB0D7651A}" srcId="{F6501D95-1E10-48CF-96D1-9A75C925FF51}" destId="{36452E67-DA80-469B-A410-E7208E460A02}" srcOrd="0" destOrd="0" parTransId="{99408A70-019A-4028-BA32-930B8D25A863}" sibTransId="{139D77F6-4189-48BC-AE55-2BA62F69E62F}"/>
    <dgm:cxn modelId="{7A097805-372F-49CA-AD83-B6148648D38B}" srcId="{470924D7-A59E-4DAC-848F-2A7F846F1CBF}" destId="{6D3AFC09-0BF3-4161-9FCA-9E99E71E2BBA}" srcOrd="0" destOrd="0" parTransId="{CBFD426A-4D60-4971-9521-DE3E547DB5C6}" sibTransId="{BA7FA37F-2B4C-4653-B63A-C76732D7E17E}"/>
    <dgm:cxn modelId="{AD62A021-24CF-4276-A370-5C46A645A93F}" srcId="{F6501D95-1E10-48CF-96D1-9A75C925FF51}" destId="{C1AF4238-B682-4F91-835E-91ED069563E0}" srcOrd="2" destOrd="0" parTransId="{287D8203-BF9F-4F7D-9030-E62A8AD0C7BF}" sibTransId="{893CF10F-61B2-404F-8650-736915C098E7}"/>
    <dgm:cxn modelId="{3DBC4A29-B217-4A10-B30E-DCC55F529752}" type="presOf" srcId="{C1AF4238-B682-4F91-835E-91ED069563E0}" destId="{BD31D215-6745-411D-80E3-1BB8DF68241B}" srcOrd="0" destOrd="4" presId="urn:microsoft.com/office/officeart/2005/8/layout/hList1"/>
    <dgm:cxn modelId="{E453AD2B-CD87-492C-A677-68F2D2C58B7A}" srcId="{F6501D95-1E10-48CF-96D1-9A75C925FF51}" destId="{94338CCB-5CF9-415E-B670-1276025CB1F8}" srcOrd="3" destOrd="0" parTransId="{5BDEAEC1-9535-42DE-8F99-00AB36172C69}" sibTransId="{00BAAE90-B586-4658-ACAE-4D45D841E803}"/>
    <dgm:cxn modelId="{80B7612F-DBF1-479B-A488-770FDB42ED10}" type="presOf" srcId="{94338CCB-5CF9-415E-B670-1276025CB1F8}" destId="{BD31D215-6745-411D-80E3-1BB8DF68241B}" srcOrd="0" destOrd="7" presId="urn:microsoft.com/office/officeart/2005/8/layout/hList1"/>
    <dgm:cxn modelId="{80F7AC36-AF70-4263-97B1-9E992F0FFB0F}" srcId="{C1AF4238-B682-4F91-835E-91ED069563E0}" destId="{DBE7DD07-C9C4-42BA-B70B-FC4D7FEF28AD}" srcOrd="0" destOrd="0" parTransId="{9EF7D630-4691-4FB0-AD38-9F7B1E4FAEAC}" sibTransId="{8EBEF552-90DF-42D7-A3F2-29A18307004C}"/>
    <dgm:cxn modelId="{9BEFBF5B-C838-4D04-A49A-8D4A501AAC62}" srcId="{C1AF4238-B682-4F91-835E-91ED069563E0}" destId="{2508A790-2C73-42C5-8ADE-B96D58408058}" srcOrd="1" destOrd="0" parTransId="{CD33C1F1-2DB7-4C46-81A3-20E81D47B86C}" sibTransId="{A642766E-6B82-4DAF-85AF-97BA9CAB5E32}"/>
    <dgm:cxn modelId="{62635761-0184-4C6C-BDAE-8ED1A0CC92FA}" type="presOf" srcId="{36452E67-DA80-469B-A410-E7208E460A02}" destId="{BD31D215-6745-411D-80E3-1BB8DF68241B}" srcOrd="0" destOrd="0" presId="urn:microsoft.com/office/officeart/2005/8/layout/hList1"/>
    <dgm:cxn modelId="{268CC26A-A7AC-46A0-BC9C-B43E46095E54}" srcId="{94338CCB-5CF9-415E-B670-1276025CB1F8}" destId="{FBFDB34E-CAFD-41C6-B0A3-64687E38DA0C}" srcOrd="0" destOrd="0" parTransId="{A610EFD6-3A91-4DF8-9D11-B545E277DF0E}" sibTransId="{48EB476D-717E-47BC-BBBE-B877938E63F9}"/>
    <dgm:cxn modelId="{858CB170-C38A-427F-8D81-4639DF890A14}" srcId="{36452E67-DA80-469B-A410-E7208E460A02}" destId="{CA7D3B83-7734-41C0-A7A8-61656F7737F5}" srcOrd="1" destOrd="0" parTransId="{0A0546AB-8F22-4623-B529-32FE55AFF5EE}" sibTransId="{09813D7A-2932-4C05-8F9C-DA984A37679A}"/>
    <dgm:cxn modelId="{EDBAB350-BE4E-42D2-B285-E568779C495F}" type="presOf" srcId="{9ED4017A-B3CA-45F1-A592-9F45FD28E18A}" destId="{E900A345-E5D1-41BF-B902-A11A4E04ECA1}" srcOrd="0" destOrd="0" presId="urn:microsoft.com/office/officeart/2005/8/layout/hList1"/>
    <dgm:cxn modelId="{9987C070-4FAE-4290-B35F-E9B8AD5E8432}" type="presOf" srcId="{8F138A51-5621-476E-B0E1-4E61921B1F90}" destId="{E900A345-E5D1-41BF-B902-A11A4E04ECA1}" srcOrd="0" destOrd="1" presId="urn:microsoft.com/office/officeart/2005/8/layout/hList1"/>
    <dgm:cxn modelId="{35D81954-DB8B-4078-B75E-B5E61B26D8C1}" type="presOf" srcId="{E1B41B5F-190E-455C-9B34-F5FFD2B2DC42}" destId="{BD31D215-6745-411D-80E3-1BB8DF68241B}" srcOrd="0" destOrd="3" presId="urn:microsoft.com/office/officeart/2005/8/layout/hList1"/>
    <dgm:cxn modelId="{7667D756-C3E2-46D6-A447-96262DE110FC}" type="presOf" srcId="{470924D7-A59E-4DAC-848F-2A7F846F1CBF}" destId="{3634364F-67DA-4C68-BD3C-2CEFD6998960}" srcOrd="0" destOrd="0" presId="urn:microsoft.com/office/officeart/2005/8/layout/hList1"/>
    <dgm:cxn modelId="{27CF6D57-0758-46B1-9B6F-0222BB73E780}" type="presOf" srcId="{FBFDB34E-CAFD-41C6-B0A3-64687E38DA0C}" destId="{BD31D215-6745-411D-80E3-1BB8DF68241B}" srcOrd="0" destOrd="8" presId="urn:microsoft.com/office/officeart/2005/8/layout/hList1"/>
    <dgm:cxn modelId="{65C1475A-1149-4173-8599-53276C024AC0}" srcId="{6D3AFC09-0BF3-4161-9FCA-9E99E71E2BBA}" destId="{9281DD85-C420-4743-9112-96901F8F37F1}" srcOrd="2" destOrd="0" parTransId="{34AED332-0D9A-4983-8689-EEF86B9193FC}" sibTransId="{4AF8BFA2-39A1-4165-921E-BF5CD09A6645}"/>
    <dgm:cxn modelId="{3179887B-8182-474E-9E15-172470EDBB86}" type="presOf" srcId="{CA7D3B83-7734-41C0-A7A8-61656F7737F5}" destId="{BD31D215-6745-411D-80E3-1BB8DF68241B}" srcOrd="0" destOrd="2" presId="urn:microsoft.com/office/officeart/2005/8/layout/hList1"/>
    <dgm:cxn modelId="{D249177F-8345-4583-B582-759BF725E129}" type="presOf" srcId="{2508A790-2C73-42C5-8ADE-B96D58408058}" destId="{BD31D215-6745-411D-80E3-1BB8DF68241B}" srcOrd="0" destOrd="6" presId="urn:microsoft.com/office/officeart/2005/8/layout/hList1"/>
    <dgm:cxn modelId="{59144980-DF26-4013-ADFD-91E1A60D6E4E}" type="presOf" srcId="{6D3AFC09-0BF3-4161-9FCA-9E99E71E2BBA}" destId="{E00B2589-FF0D-4255-8B57-67D5B35ADB67}" srcOrd="0" destOrd="0" presId="urn:microsoft.com/office/officeart/2005/8/layout/hList1"/>
    <dgm:cxn modelId="{5A524187-7682-43D6-A499-539E13B080ED}" type="presOf" srcId="{9281DD85-C420-4743-9112-96901F8F37F1}" destId="{E900A345-E5D1-41BF-B902-A11A4E04ECA1}" srcOrd="0" destOrd="2" presId="urn:microsoft.com/office/officeart/2005/8/layout/hList1"/>
    <dgm:cxn modelId="{97F69F8D-F773-4225-A1CC-B46285F01245}" type="presOf" srcId="{F6501D95-1E10-48CF-96D1-9A75C925FF51}" destId="{9FE1E3AE-A9CC-41D1-8B39-C7F3E70C2B55}" srcOrd="0" destOrd="0" presId="urn:microsoft.com/office/officeart/2005/8/layout/hList1"/>
    <dgm:cxn modelId="{487C2097-985F-435C-BDCE-07582EFE0EEC}" type="presOf" srcId="{DBE7DD07-C9C4-42BA-B70B-FC4D7FEF28AD}" destId="{BD31D215-6745-411D-80E3-1BB8DF68241B}" srcOrd="0" destOrd="5" presId="urn:microsoft.com/office/officeart/2005/8/layout/hList1"/>
    <dgm:cxn modelId="{C0E810BD-CA9F-410B-A625-F014F4B43790}" type="presOf" srcId="{B98B1E76-C7D0-41E9-A3B9-2AC2FBCC25F5}" destId="{BD31D215-6745-411D-80E3-1BB8DF68241B}" srcOrd="0" destOrd="1" presId="urn:microsoft.com/office/officeart/2005/8/layout/hList1"/>
    <dgm:cxn modelId="{FC3AFAC0-A09F-4F09-BF6E-4DE32DFA25B2}" srcId="{F6501D95-1E10-48CF-96D1-9A75C925FF51}" destId="{E1B41B5F-190E-455C-9B34-F5FFD2B2DC42}" srcOrd="1" destOrd="0" parTransId="{7EB13412-D3F7-4F1D-A901-D0F4D5857618}" sibTransId="{6304BB99-3318-4001-9511-55AC711668A7}"/>
    <dgm:cxn modelId="{538F8FC3-919B-4D29-A518-343E92EF121B}" srcId="{6D3AFC09-0BF3-4161-9FCA-9E99E71E2BBA}" destId="{8F138A51-5621-476E-B0E1-4E61921B1F90}" srcOrd="1" destOrd="0" parTransId="{5C0C7C0B-9146-4A28-9E30-0AC1656180C8}" sibTransId="{9BA340C4-A379-4309-90AA-B404C7DFDA66}"/>
    <dgm:cxn modelId="{427872CA-5343-4FA5-B65B-F0BD75709824}" srcId="{6D3AFC09-0BF3-4161-9FCA-9E99E71E2BBA}" destId="{9ED4017A-B3CA-45F1-A592-9F45FD28E18A}" srcOrd="0" destOrd="0" parTransId="{DC595D38-B336-4E99-B38D-751B60E26252}" sibTransId="{FB2CE627-94EC-4895-AF6F-F76853266297}"/>
    <dgm:cxn modelId="{B961CBE4-34FA-4EB5-A827-0E243E8575EA}" srcId="{470924D7-A59E-4DAC-848F-2A7F846F1CBF}" destId="{F6501D95-1E10-48CF-96D1-9A75C925FF51}" srcOrd="1" destOrd="0" parTransId="{1A73C4EF-61CA-4920-8680-9E7C269E1986}" sibTransId="{8FAEF8F4-A01B-4D57-A205-61FE984CC969}"/>
    <dgm:cxn modelId="{816F53EF-CD42-40D6-BE5B-7E2AD379708C}" srcId="{36452E67-DA80-469B-A410-E7208E460A02}" destId="{B98B1E76-C7D0-41E9-A3B9-2AC2FBCC25F5}" srcOrd="0" destOrd="0" parTransId="{43F1C54A-9CEE-40B4-9437-5CF22E34A4D5}" sibTransId="{D0D9A214-420B-4521-A56F-87CE80A78FF2}"/>
    <dgm:cxn modelId="{6FBC49B0-F4CA-4DC2-826C-A4299F37A1D5}" type="presParOf" srcId="{3634364F-67DA-4C68-BD3C-2CEFD6998960}" destId="{9D21A9D8-A993-4CBE-9C99-29B4C6542598}" srcOrd="0" destOrd="0" presId="urn:microsoft.com/office/officeart/2005/8/layout/hList1"/>
    <dgm:cxn modelId="{251DA4DC-CE03-445D-8C00-7AF308AD904B}" type="presParOf" srcId="{9D21A9D8-A993-4CBE-9C99-29B4C6542598}" destId="{E00B2589-FF0D-4255-8B57-67D5B35ADB67}" srcOrd="0" destOrd="0" presId="urn:microsoft.com/office/officeart/2005/8/layout/hList1"/>
    <dgm:cxn modelId="{11ACB39F-D456-40B9-BCE7-C8E3BA351619}" type="presParOf" srcId="{9D21A9D8-A993-4CBE-9C99-29B4C6542598}" destId="{E900A345-E5D1-41BF-B902-A11A4E04ECA1}" srcOrd="1" destOrd="0" presId="urn:microsoft.com/office/officeart/2005/8/layout/hList1"/>
    <dgm:cxn modelId="{9BD14120-AE31-4867-AE98-501DCD30226D}" type="presParOf" srcId="{3634364F-67DA-4C68-BD3C-2CEFD6998960}" destId="{0B269540-EDBD-4C78-87D3-C0A1B77C65B6}" srcOrd="1" destOrd="0" presId="urn:microsoft.com/office/officeart/2005/8/layout/hList1"/>
    <dgm:cxn modelId="{DAA1AF3E-2BB0-4C03-B0C9-6EBBF5EBB8B7}" type="presParOf" srcId="{3634364F-67DA-4C68-BD3C-2CEFD6998960}" destId="{0D502B75-EF3E-4BE4-91B0-9AB51F96B456}" srcOrd="2" destOrd="0" presId="urn:microsoft.com/office/officeart/2005/8/layout/hList1"/>
    <dgm:cxn modelId="{919BE503-5529-4071-A2E1-6D3D180831D6}" type="presParOf" srcId="{0D502B75-EF3E-4BE4-91B0-9AB51F96B456}" destId="{9FE1E3AE-A9CC-41D1-8B39-C7F3E70C2B55}" srcOrd="0" destOrd="0" presId="urn:microsoft.com/office/officeart/2005/8/layout/hList1"/>
    <dgm:cxn modelId="{6DDCEEA6-B18F-438E-880A-51728DAFABF5}" type="presParOf" srcId="{0D502B75-EF3E-4BE4-91B0-9AB51F96B456}" destId="{BD31D215-6745-411D-80E3-1BB8DF6824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B2589-FF0D-4255-8B57-67D5B35ADB67}">
      <dsp:nvSpPr>
        <dsp:cNvPr id="0" name=""/>
        <dsp:cNvSpPr/>
      </dsp:nvSpPr>
      <dsp:spPr>
        <a:xfrm>
          <a:off x="52" y="6290"/>
          <a:ext cx="5037198" cy="86400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Work Sessions</a:t>
          </a:r>
        </a:p>
      </dsp:txBody>
      <dsp:txXfrm>
        <a:off x="52" y="6290"/>
        <a:ext cx="5037198" cy="864000"/>
      </dsp:txXfrm>
    </dsp:sp>
    <dsp:sp modelId="{E900A345-E5D1-41BF-B902-A11A4E04ECA1}">
      <dsp:nvSpPr>
        <dsp:cNvPr id="0" name=""/>
        <dsp:cNvSpPr/>
      </dsp:nvSpPr>
      <dsp:spPr>
        <a:xfrm>
          <a:off x="2" y="847422"/>
          <a:ext cx="5037198" cy="305724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800" b="1" kern="1200" dirty="0"/>
            <a:t>April 13th</a:t>
          </a:r>
          <a:r>
            <a:rPr lang="en-US" sz="1800" b="1" kern="1200" baseline="0" dirty="0"/>
            <a:t>:</a:t>
          </a:r>
          <a:r>
            <a:rPr lang="en-US" sz="1800" kern="1200" dirty="0"/>
            <a:t> Presentation of Rec and Library Operations followed by Council Discussion and   Q &amp; 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800" b="1" kern="1200" dirty="0"/>
            <a:t>April 27</a:t>
          </a:r>
          <a:r>
            <a:rPr lang="en-US" sz="1800" b="1" kern="1200" baseline="30000" dirty="0"/>
            <a:t>th</a:t>
          </a:r>
          <a:r>
            <a:rPr lang="en-US" sz="1800" b="1" kern="1200" baseline="0" dirty="0"/>
            <a:t>:</a:t>
          </a:r>
          <a:r>
            <a:rPr lang="en-US" sz="1800" b="1" kern="1200" dirty="0"/>
            <a:t> </a:t>
          </a:r>
          <a:r>
            <a:rPr lang="en-US" sz="1800" kern="1200" dirty="0"/>
            <a:t>– Presentation on VRS retirement options followed by Council Discussion and Q &amp; 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800" b="1" kern="1200" dirty="0"/>
            <a:t>May 4</a:t>
          </a:r>
          <a:r>
            <a:rPr lang="en-US" sz="1800" b="1" kern="1200" baseline="30000" dirty="0"/>
            <a:t>th</a:t>
          </a:r>
          <a:r>
            <a:rPr lang="en-US" sz="1800" b="1" kern="1200" baseline="0" dirty="0"/>
            <a:t>:</a:t>
          </a:r>
          <a:r>
            <a:rPr lang="en-US" sz="1800" b="1" kern="1200" dirty="0"/>
            <a:t> </a:t>
          </a:r>
          <a:r>
            <a:rPr lang="en-US" sz="1800" kern="1200" dirty="0"/>
            <a:t>Reconciliation </a:t>
          </a:r>
        </a:p>
      </dsp:txBody>
      <dsp:txXfrm>
        <a:off x="2" y="847422"/>
        <a:ext cx="5037198" cy="3057243"/>
      </dsp:txXfrm>
    </dsp:sp>
    <dsp:sp modelId="{9FE1E3AE-A9CC-41D1-8B39-C7F3E70C2B55}">
      <dsp:nvSpPr>
        <dsp:cNvPr id="0" name=""/>
        <dsp:cNvSpPr/>
      </dsp:nvSpPr>
      <dsp:spPr>
        <a:xfrm>
          <a:off x="5742458" y="6290"/>
          <a:ext cx="5037198" cy="86400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Council Inquiry &amp; Response Process</a:t>
          </a:r>
        </a:p>
      </dsp:txBody>
      <dsp:txXfrm>
        <a:off x="5742458" y="6290"/>
        <a:ext cx="5037198" cy="864000"/>
      </dsp:txXfrm>
    </dsp:sp>
    <dsp:sp modelId="{BD31D215-6745-411D-80E3-1BB8DF68241B}">
      <dsp:nvSpPr>
        <dsp:cNvPr id="0" name=""/>
        <dsp:cNvSpPr/>
      </dsp:nvSpPr>
      <dsp:spPr>
        <a:xfrm>
          <a:off x="5742458" y="870290"/>
          <a:ext cx="5037198" cy="305724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Inquiries:  </a:t>
          </a:r>
          <a:r>
            <a:rPr lang="en-US" sz="1800" kern="1200" dirty="0"/>
            <a:t>Council makes inquiries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During Budget </a:t>
          </a:r>
          <a:r>
            <a:rPr lang="en-US" sz="1800" kern="1200" dirty="0" err="1"/>
            <a:t>Worksessions</a:t>
          </a:r>
          <a:r>
            <a:rPr lang="en-US" sz="1800" kern="1200" dirty="0"/>
            <a:t>, or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During One-on-ones with City Manager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Responses: </a:t>
          </a:r>
          <a:r>
            <a:rPr lang="en-US" sz="1800" kern="1200" dirty="0"/>
            <a:t>Budget Office compiles running list of questions &amp; responses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Posted to Budget Office Website Weekly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Sent with weekly CM Update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5742458" y="870290"/>
        <a:ext cx="5037198" cy="3057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F91E-2436-4DA1-A818-1337E47F4856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E115B-71C1-49F5-BFC6-CA67D079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4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391BC-CC7F-CF43-99DB-6B1B9EFC743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9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9577" y="4620577"/>
            <a:ext cx="7183930" cy="3780473"/>
          </a:xfrm>
        </p:spPr>
        <p:txBody>
          <a:bodyPr/>
          <a:lstStyle/>
          <a:p>
            <a:pPr marL="296408" indent="-296408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FY 2019, City Council implemented a real estate tax increase – a portion of which went to fund growing backlogs in our IT infrastructure and Fleet Vehicles and Equipment.</a:t>
            </a:r>
          </a:p>
          <a:p>
            <a:pPr marL="296408" indent="-296408">
              <a:buFont typeface="Arial" panose="020B0604020202020204" pitchFamily="34" charset="0"/>
              <a:buChar char="•"/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6408" indent="-296408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Investment Continues</a:t>
            </a:r>
          </a:p>
          <a:p>
            <a:pPr marL="296408" indent="-296408">
              <a:buFont typeface="Arial" panose="020B0604020202020204" pitchFamily="34" charset="0"/>
              <a:buChar char="•"/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6408" indent="-296408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allocates more than $14 million for IT and Fleet with all but $3 million supported with cash. </a:t>
            </a:r>
          </a:p>
          <a:p>
            <a:pPr marL="296408" indent="-296408">
              <a:buFont typeface="Arial" panose="020B0604020202020204" pitchFamily="34" charset="0"/>
              <a:buChar char="•"/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6408" indent="-296408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pandemic began to take hold in March of last year most office work quickly and effectively transitioned to working remotely.</a:t>
            </a:r>
          </a:p>
          <a:p>
            <a:pPr marL="296408" indent="-296408">
              <a:buFont typeface="Arial" panose="020B0604020202020204" pitchFamily="34" charset="0"/>
              <a:buChar char="•"/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6408" indent="-296408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the investment that Council made a few years prior, our reality would have been very different. </a:t>
            </a:r>
          </a:p>
          <a:p>
            <a:pPr marL="296408" indent="-296408">
              <a:buFont typeface="Arial" panose="020B0604020202020204" pitchFamily="34" charset="0"/>
              <a:buChar char="•"/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6408" indent="-296408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VPN technology that the city was able to use so effectively was built using the technology funding from the FY 2019 tax increase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50DDDF-C215-4434-BEB6-967BF82B3D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5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66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391BC-CC7F-CF43-99DB-6B1B9EFC7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66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391BC-CC7F-CF43-99DB-6B1B9EFC7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66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45 </a:t>
            </a:r>
            <a:r>
              <a:rPr lang="en-US" dirty="0" err="1"/>
              <a:t>hrs</a:t>
            </a:r>
            <a:r>
              <a:rPr lang="en-US" dirty="0"/>
              <a:t>/</a:t>
            </a:r>
            <a:r>
              <a:rPr lang="en-US" dirty="0" err="1"/>
              <a:t>wk</a:t>
            </a:r>
            <a:r>
              <a:rPr lang="en-US" dirty="0"/>
              <a:t> or pre-Covid Hours – which ever is higher</a:t>
            </a:r>
          </a:p>
          <a:p>
            <a:endParaRPr lang="en-US" dirty="0"/>
          </a:p>
          <a:p>
            <a:r>
              <a:rPr lang="en-US" dirty="0"/>
              <a:t>Results in reduced hours for:  NFWC, Norview, Lambert’s Point, East OV, Boxing Center</a:t>
            </a:r>
          </a:p>
          <a:p>
            <a:endParaRPr lang="en-US" dirty="0"/>
          </a:p>
          <a:p>
            <a:r>
              <a:rPr lang="en-US" dirty="0"/>
              <a:t>Facilities not opened:  Park Place, Ingleside, Young Terrace, Merrimack, </a:t>
            </a:r>
            <a:r>
              <a:rPr lang="en-US" dirty="0" err="1"/>
              <a:t>Compostella</a:t>
            </a:r>
            <a:r>
              <a:rPr lang="en-US" dirty="0"/>
              <a:t>, Captain’s Quarters (seasonal), NFWC outdoor Pool (Seasonal)</a:t>
            </a:r>
          </a:p>
          <a:p>
            <a:endParaRPr lang="en-US" dirty="0"/>
          </a:p>
          <a:p>
            <a:r>
              <a:rPr lang="en-US" dirty="0"/>
              <a:t>Vivian Mason – rented to TWP, no RPOS staffing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FD827-4876-46AA-9324-5A837BDB46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1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68" y="871867"/>
            <a:ext cx="4909064" cy="96973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0" y="3081866"/>
            <a:ext cx="6781800" cy="1693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baseline="0">
                <a:solidFill>
                  <a:srgbClr val="00366C"/>
                </a:solidFill>
                <a:latin typeface="+mn-lt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8768" y="907888"/>
            <a:ext cx="4924230" cy="11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2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(USE ON TITLE PAGE ONLY)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B1B4AC-46B0-4011-9E4A-EA49D9A2A7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30D54-D0AC-47D7-B30D-5FCDEF070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2" y="328100"/>
            <a:ext cx="3965456" cy="9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1DBB3-FE06-451B-8F80-76458B279A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35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B6C74-782E-402E-82EB-0756E8194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91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CDB57D-ED6B-4C43-860F-15B5FC0BF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03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694A01-4214-4380-A03F-0C0012D86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7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DC733-7BBB-4B5B-9DD8-EFE872DA9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C7C3F-6BEF-484D-89A1-9429BD3A39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BCCC8B-EB45-4A76-A05B-268C6B804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23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D37328-5E62-440D-A034-A7450A583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39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28B3B-2A22-4FFE-A31F-1941179EA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2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02729"/>
            <a:ext cx="10515600" cy="24663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0036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85882"/>
            <a:ext cx="10515600" cy="13857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1">
                <a:solidFill>
                  <a:srgbClr val="00366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328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15EB9-649B-4493-837E-52FFD202A3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51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E57051C-2CC1-41F8-91F8-2DD80FDDD2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0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6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09956"/>
            <a:ext cx="10515600" cy="4223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66C"/>
                </a:solidFill>
              </a:defRPr>
            </a:lvl1pPr>
            <a:lvl2pPr>
              <a:defRPr>
                <a:solidFill>
                  <a:srgbClr val="00366C"/>
                </a:solidFill>
              </a:defRPr>
            </a:lvl2pPr>
            <a:lvl3pPr>
              <a:defRPr>
                <a:solidFill>
                  <a:srgbClr val="00366C"/>
                </a:solidFill>
              </a:defRPr>
            </a:lvl3pPr>
            <a:lvl4pPr>
              <a:defRPr>
                <a:solidFill>
                  <a:srgbClr val="00366C"/>
                </a:solidFill>
              </a:defRPr>
            </a:lvl4pPr>
            <a:lvl5pPr>
              <a:defRPr>
                <a:solidFill>
                  <a:srgbClr val="00366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02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288"/>
            <a:ext cx="10515600" cy="10434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66C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4115"/>
            <a:ext cx="10515600" cy="4409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66C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0366C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0366C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0366C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0366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28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797"/>
            <a:ext cx="10515600" cy="1002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66C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6407"/>
            <a:ext cx="5181600" cy="46105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rgbClr val="00366C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00366C"/>
                </a:solidFill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solidFill>
                  <a:srgbClr val="00366C"/>
                </a:solidFill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defRPr>
                <a:solidFill>
                  <a:srgbClr val="00366C"/>
                </a:solidFill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defRPr>
                <a:solidFill>
                  <a:srgbClr val="00366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6407"/>
            <a:ext cx="5181600" cy="46105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rgbClr val="00366C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00366C"/>
                </a:solidFill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solidFill>
                  <a:srgbClr val="00366C"/>
                </a:solidFill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defRPr>
                <a:solidFill>
                  <a:srgbClr val="00366C"/>
                </a:solidFill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defRPr>
                <a:solidFill>
                  <a:srgbClr val="00366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21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442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66C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586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16438"/>
            <a:ext cx="3932237" cy="1036948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36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78731"/>
            <a:ext cx="6172200" cy="518474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66C"/>
                </a:solidFill>
              </a:defRPr>
            </a:lvl1pPr>
            <a:lvl2pPr>
              <a:defRPr sz="2800">
                <a:solidFill>
                  <a:srgbClr val="00366C"/>
                </a:solidFill>
              </a:defRPr>
            </a:lvl2pPr>
            <a:lvl3pPr>
              <a:defRPr sz="2400">
                <a:solidFill>
                  <a:srgbClr val="00366C"/>
                </a:solidFill>
              </a:defRPr>
            </a:lvl3pPr>
            <a:lvl4pPr>
              <a:defRPr sz="2000">
                <a:solidFill>
                  <a:srgbClr val="00366C"/>
                </a:solidFill>
              </a:defRPr>
            </a:lvl4pPr>
            <a:lvl5pPr>
              <a:defRPr sz="2000">
                <a:solidFill>
                  <a:srgbClr val="00366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81665"/>
            <a:ext cx="3932237" cy="4081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6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98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697585"/>
            <a:ext cx="6172200" cy="5128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3F558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97585"/>
            <a:ext cx="3932237" cy="1055801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3F558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53387"/>
            <a:ext cx="3932237" cy="407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F558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17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" y="5190"/>
            <a:ext cx="12190476" cy="6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73157" y="5585047"/>
            <a:ext cx="914044" cy="916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62" y="5190"/>
            <a:ext cx="12190476" cy="6847619"/>
          </a:xfrm>
          <a:prstGeom prst="rect">
            <a:avLst/>
          </a:prstGeom>
        </p:spPr>
      </p:pic>
      <p:sp>
        <p:nvSpPr>
          <p:cNvPr id="9" name="Slide Number Placeholder 8"/>
          <p:cNvSpPr txBox="1">
            <a:spLocks/>
          </p:cNvSpPr>
          <p:nvPr userDrawn="1"/>
        </p:nvSpPr>
        <p:spPr>
          <a:xfrm>
            <a:off x="457200" y="6382807"/>
            <a:ext cx="5257800" cy="263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accent1">
                    <a:lumMod val="75000"/>
                  </a:schemeClr>
                </a:solidFill>
                <a:latin typeface="Gill Sans SemiBold"/>
                <a:ea typeface="+mn-ea"/>
                <a:cs typeface="Gill Sans SemiBol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E350D-1880-4C4F-9964-E0F8FC16BEC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Gill Sans SemiBold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Gill Sans SemiBold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38200" y="185738"/>
            <a:ext cx="10515600" cy="908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274348"/>
            <a:ext cx="10515600" cy="490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729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F5588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F5588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F5588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F5588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588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588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A3D054-C345-4061-9B05-CC9D7FD834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650086"/>
            <a:ext cx="12188952" cy="12079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7781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B05EE330-1469-405F-8879-9EC7B4F5979B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9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78348" y="4613407"/>
            <a:ext cx="9844903" cy="424732"/>
          </a:xfr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+mn-cs"/>
              </a:rPr>
              <a:t>April 13,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B67E6-6444-41D6-8F50-0286147E8061}"/>
              </a:ext>
            </a:extLst>
          </p:cNvPr>
          <p:cNvSpPr txBox="1"/>
          <p:nvPr/>
        </p:nvSpPr>
        <p:spPr>
          <a:xfrm>
            <a:off x="2121408" y="2761488"/>
            <a:ext cx="855878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FY 2022 Budget Worksession I</a:t>
            </a:r>
            <a:endParaRPr lang="en-US" sz="4400" dirty="0">
              <a:solidFill>
                <a:prstClr val="black">
                  <a:lumMod val="75000"/>
                  <a:lumOff val="25000"/>
                </a:prstClr>
              </a:solidFill>
              <a:latin typeface="Gill Sans MT" panose="020B05020201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Rec &amp; Library Operations – Council Q&amp;A</a:t>
            </a:r>
          </a:p>
        </p:txBody>
      </p:sp>
    </p:spTree>
    <p:extLst>
      <p:ext uri="{BB962C8B-B14F-4D97-AF65-F5344CB8AC3E}">
        <p14:creationId xmlns:p14="http://schemas.microsoft.com/office/powerpoint/2010/main" val="1771968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02D73-31A7-4CF7-9F2D-EEF86AEC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122" y="432953"/>
            <a:ext cx="8371757" cy="52401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Budget Comparison - Libraries</a:t>
            </a:r>
            <a:endParaRPr lang="en-US" sz="38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560CD-C384-479F-AFE8-4883E2C3977A}"/>
              </a:ext>
            </a:extLst>
          </p:cNvPr>
          <p:cNvSpPr txBox="1"/>
          <p:nvPr/>
        </p:nvSpPr>
        <p:spPr>
          <a:xfrm>
            <a:off x="4849294" y="1266538"/>
            <a:ext cx="2466242" cy="746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Current Budget </a:t>
            </a:r>
          </a:p>
          <a:p>
            <a:pPr algn="ctr" defTabSz="342900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$7,581,153</a:t>
            </a:r>
          </a:p>
          <a:p>
            <a:pPr algn="ctr" defTabSz="342900">
              <a:defRPr/>
            </a:pPr>
            <a:endParaRPr lang="en-US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95F65D83-46D7-4A73-920A-4B559714E08B}"/>
              </a:ext>
            </a:extLst>
          </p:cNvPr>
          <p:cNvGraphicFramePr>
            <a:graphicFrameLocks/>
          </p:cNvGraphicFramePr>
          <p:nvPr/>
        </p:nvGraphicFramePr>
        <p:xfrm>
          <a:off x="2016654" y="2130110"/>
          <a:ext cx="2700757" cy="1777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431">
                  <a:extLst>
                    <a:ext uri="{9D8B030D-6E8A-4147-A177-3AD203B41FA5}">
                      <a16:colId xmlns:a16="http://schemas.microsoft.com/office/drawing/2014/main" val="4271442773"/>
                    </a:ext>
                  </a:extLst>
                </a:gridCol>
                <a:gridCol w="926326">
                  <a:extLst>
                    <a:ext uri="{9D8B030D-6E8A-4147-A177-3AD203B41FA5}">
                      <a16:colId xmlns:a16="http://schemas.microsoft.com/office/drawing/2014/main" val="2973406465"/>
                    </a:ext>
                  </a:extLst>
                </a:gridCol>
              </a:tblGrid>
              <a:tr h="34023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Gill Sans MT" panose="020B0502020104020203" pitchFamily="34" charset="0"/>
                        </a:rPr>
                        <a:t>Position Summary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58967"/>
                  </a:ext>
                </a:extLst>
              </a:tr>
              <a:tr h="32450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Description</a:t>
                      </a:r>
                    </a:p>
                  </a:txBody>
                  <a:tcPr marL="68580" marR="68580" marT="34290" marB="34290" anchor="ctr">
                    <a:solidFill>
                      <a:srgbClr val="85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Count</a:t>
                      </a:r>
                    </a:p>
                  </a:txBody>
                  <a:tcPr marL="68580" marR="68580" marT="34290" marB="34290" anchor="ctr">
                    <a:solidFill>
                      <a:srgbClr val="85B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2783"/>
                  </a:ext>
                </a:extLst>
              </a:tr>
              <a:tr h="32728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Permanent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98.5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237548"/>
                  </a:ext>
                </a:extLst>
              </a:tr>
              <a:tr h="353195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5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Part-time Funding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$1M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637077"/>
                  </a:ext>
                </a:extLst>
              </a:tr>
              <a:tr h="108168">
                <a:tc gridSpan="2">
                  <a:txBody>
                    <a:bodyPr/>
                    <a:lstStyle/>
                    <a:p>
                      <a:endParaRPr lang="en-US" sz="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37906"/>
                  </a:ext>
                </a:extLst>
              </a:tr>
              <a:tr h="324502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682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748994FC-3EAA-4875-95E3-A394668988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642803"/>
              </p:ext>
            </p:extLst>
          </p:nvPr>
        </p:nvGraphicFramePr>
        <p:xfrm>
          <a:off x="7447422" y="2100404"/>
          <a:ext cx="2605066" cy="1807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560">
                  <a:extLst>
                    <a:ext uri="{9D8B030D-6E8A-4147-A177-3AD203B41FA5}">
                      <a16:colId xmlns:a16="http://schemas.microsoft.com/office/drawing/2014/main" val="4271442773"/>
                    </a:ext>
                  </a:extLst>
                </a:gridCol>
                <a:gridCol w="893506">
                  <a:extLst>
                    <a:ext uri="{9D8B030D-6E8A-4147-A177-3AD203B41FA5}">
                      <a16:colId xmlns:a16="http://schemas.microsoft.com/office/drawing/2014/main" val="2973406465"/>
                    </a:ext>
                  </a:extLst>
                </a:gridCol>
              </a:tblGrid>
              <a:tr h="3389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Gill Sans MT" panose="020B0502020104020203" pitchFamily="34" charset="0"/>
                        </a:rPr>
                        <a:t>Position Summary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58967"/>
                  </a:ext>
                </a:extLst>
              </a:tr>
              <a:tr h="338924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Description</a:t>
                      </a:r>
                    </a:p>
                  </a:txBody>
                  <a:tcPr marL="68580" marR="68580" marT="34290" marB="34290" anchor="ctr">
                    <a:solidFill>
                      <a:srgbClr val="85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Count</a:t>
                      </a:r>
                    </a:p>
                  </a:txBody>
                  <a:tcPr marL="68580" marR="68580" marT="34290" marB="34290" anchor="ctr">
                    <a:solidFill>
                      <a:srgbClr val="85B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2783"/>
                  </a:ext>
                </a:extLst>
              </a:tr>
              <a:tr h="338924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Permanent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95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237548"/>
                  </a:ext>
                </a:extLst>
              </a:tr>
              <a:tr h="338924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Part-time Funding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$0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637077"/>
                  </a:ext>
                </a:extLst>
              </a:tr>
              <a:tr h="112974">
                <a:tc gridSpan="2">
                  <a:txBody>
                    <a:bodyPr/>
                    <a:lstStyle/>
                    <a:p>
                      <a:endParaRPr lang="en-US" sz="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37906"/>
                  </a:ext>
                </a:extLst>
              </a:tr>
              <a:tr h="338924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6826"/>
                  </a:ext>
                </a:extLst>
              </a:tr>
            </a:tbl>
          </a:graphicData>
        </a:graphic>
      </p:graphicFrame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89DC3A81-3666-4DF4-ADC9-AD2F394D7860}"/>
              </a:ext>
            </a:extLst>
          </p:cNvPr>
          <p:cNvSpPr txBox="1"/>
          <p:nvPr/>
        </p:nvSpPr>
        <p:spPr>
          <a:xfrm>
            <a:off x="7447422" y="1266538"/>
            <a:ext cx="2605066" cy="7463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Proposed Budget </a:t>
            </a:r>
          </a:p>
          <a:p>
            <a:pPr algn="ctr" defTabSz="342900">
              <a:defRPr/>
            </a:pPr>
            <a:r>
              <a:rPr lang="en-US" sz="1600" b="1" dirty="0">
                <a:solidFill>
                  <a:prstClr val="black"/>
                </a:solidFill>
              </a:rPr>
              <a:t>$8,530,307</a:t>
            </a:r>
          </a:p>
          <a:p>
            <a:pPr algn="ctr" defTabSz="342900">
              <a:defRPr/>
            </a:pPr>
            <a:r>
              <a:rPr lang="en-US" sz="1050" b="1" dirty="0">
                <a:solidFill>
                  <a:prstClr val="black"/>
                </a:solidFill>
              </a:rPr>
              <a:t>(Annualized)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BC60B0-2A97-4250-96CE-42D920A9002B}"/>
              </a:ext>
            </a:extLst>
          </p:cNvPr>
          <p:cNvSpPr txBox="1"/>
          <p:nvPr/>
        </p:nvSpPr>
        <p:spPr>
          <a:xfrm>
            <a:off x="2016653" y="1266538"/>
            <a:ext cx="2700756" cy="746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  Pre-COVID Budget </a:t>
            </a:r>
          </a:p>
          <a:p>
            <a:pPr algn="ctr" defTabSz="342900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$9,789,885</a:t>
            </a:r>
          </a:p>
          <a:p>
            <a:pPr algn="ctr" defTabSz="342900">
              <a:defRPr/>
            </a:pPr>
            <a:endParaRPr lang="en-US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A23841-0738-4957-BD24-9AE241DFD757}"/>
              </a:ext>
            </a:extLst>
          </p:cNvPr>
          <p:cNvGraphicFramePr>
            <a:graphicFrameLocks noGrp="1"/>
          </p:cNvGraphicFramePr>
          <p:nvPr/>
        </p:nvGraphicFramePr>
        <p:xfrm>
          <a:off x="4849295" y="2100404"/>
          <a:ext cx="2466242" cy="180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352">
                  <a:extLst>
                    <a:ext uri="{9D8B030D-6E8A-4147-A177-3AD203B41FA5}">
                      <a16:colId xmlns:a16="http://schemas.microsoft.com/office/drawing/2014/main" val="2432379955"/>
                    </a:ext>
                  </a:extLst>
                </a:gridCol>
                <a:gridCol w="845890">
                  <a:extLst>
                    <a:ext uri="{9D8B030D-6E8A-4147-A177-3AD203B41FA5}">
                      <a16:colId xmlns:a16="http://schemas.microsoft.com/office/drawing/2014/main" val="364581404"/>
                    </a:ext>
                  </a:extLst>
                </a:gridCol>
              </a:tblGrid>
              <a:tr h="3459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Gill Sans MT" panose="020B0502020104020203" pitchFamily="34" charset="0"/>
                        </a:rPr>
                        <a:t>Position Summary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049039"/>
                  </a:ext>
                </a:extLst>
              </a:tr>
              <a:tr h="329924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Description</a:t>
                      </a:r>
                    </a:p>
                  </a:txBody>
                  <a:tcPr marL="68580" marR="68580" marT="34290" marB="34290" anchor="ctr">
                    <a:solidFill>
                      <a:srgbClr val="85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Count</a:t>
                      </a:r>
                    </a:p>
                  </a:txBody>
                  <a:tcPr marL="68580" marR="68580" marT="34290" marB="34290" anchor="ctr">
                    <a:solidFill>
                      <a:srgbClr val="85B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658548"/>
                  </a:ext>
                </a:extLst>
              </a:tr>
              <a:tr h="332756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Permanent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76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328"/>
                  </a:ext>
                </a:extLst>
              </a:tr>
              <a:tr h="359096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5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Part-time Funding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$0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52224"/>
                  </a:ext>
                </a:extLst>
              </a:tr>
              <a:tr h="109975">
                <a:tc gridSpan="2">
                  <a:txBody>
                    <a:bodyPr/>
                    <a:lstStyle/>
                    <a:p>
                      <a:endParaRPr lang="en-US" sz="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618696"/>
                  </a:ext>
                </a:extLst>
              </a:tr>
              <a:tr h="329924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678082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285D4-506F-4BAC-B490-7C728BF30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261" y="4025210"/>
            <a:ext cx="7813477" cy="2565648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latin typeface="Corbel" panose="020B0503020204020204"/>
              </a:rPr>
              <a:t>Proposed Budget includes funding for Tucker Memorial Library </a:t>
            </a:r>
            <a:endParaRPr lang="en-US" sz="2000" dirty="0">
              <a:solidFill>
                <a:srgbClr val="00366C"/>
              </a:solidFill>
              <a:latin typeface="Corbel" panose="020B0503020204020204"/>
            </a:endParaRPr>
          </a:p>
          <a:p>
            <a:pPr>
              <a:defRPr/>
            </a:pPr>
            <a:r>
              <a:rPr lang="en-US" sz="2000" dirty="0">
                <a:latin typeface="Corbel" panose="020B0503020204020204"/>
              </a:rPr>
              <a:t>Primary resource constraint for NPL is lack of PT staff in Proposed Budget</a:t>
            </a:r>
          </a:p>
          <a:p>
            <a:pPr lvl="1">
              <a:defRPr/>
            </a:pPr>
            <a:r>
              <a:rPr lang="en-US" sz="1700" dirty="0">
                <a:solidFill>
                  <a:srgbClr val="00366C"/>
                </a:solidFill>
                <a:latin typeface="Corbel" panose="020B0503020204020204"/>
              </a:rPr>
              <a:t>Allowing NPL to flex personnel funding between Permanent and PT staff will result in restoration of greatest number of service hours</a:t>
            </a:r>
          </a:p>
          <a:p>
            <a:pPr marL="0" indent="0">
              <a:buNone/>
              <a:defRPr/>
            </a:pPr>
            <a:endParaRPr lang="en-US" sz="2350" dirty="0">
              <a:solidFill>
                <a:srgbClr val="00366C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0130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02C3-477C-4AA8-90E7-0F669354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7" y="61267"/>
            <a:ext cx="7886700" cy="867513"/>
          </a:xfrm>
        </p:spPr>
        <p:txBody>
          <a:bodyPr>
            <a:normAutofit/>
          </a:bodyPr>
          <a:lstStyle/>
          <a:p>
            <a:r>
              <a:rPr lang="en-US" dirty="0"/>
              <a:t>Where We Are Headed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94800-F5F2-4C93-B7E0-606BD9FD2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8435" y="1747966"/>
            <a:ext cx="7737077" cy="4945837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600" dirty="0"/>
          </a:p>
          <a:p>
            <a:pPr marL="0" indent="0">
              <a:spcAft>
                <a:spcPts val="1200"/>
              </a:spcAft>
              <a:buNone/>
            </a:pPr>
            <a:endParaRPr lang="en-US" sz="2600" dirty="0"/>
          </a:p>
          <a:p>
            <a:pPr marL="0" indent="0">
              <a:spcAft>
                <a:spcPts val="1200"/>
              </a:spcAft>
              <a:buNone/>
            </a:pPr>
            <a:endParaRPr lang="en-US" sz="26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 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Services Offered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Check outs and browsing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Programming – Early Literacy; Summer Reading; Summer Food; Read 1,000 Books Before Kindergarten; Adult Collaboration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Bookmobile – full service/full schedule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Computer usage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Meeting and collaborative study rooms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Creative spaces – Playscapes, Kid Zones, and Art Studio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AC504-A013-4DF4-955B-8EF6BD3CB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11</a:t>
            </a:fld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9FB6979-A8E6-4F51-A4B8-F9F7A3E9A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49217"/>
              </p:ext>
            </p:extLst>
          </p:nvPr>
        </p:nvGraphicFramePr>
        <p:xfrm>
          <a:off x="2487364" y="868934"/>
          <a:ext cx="7217271" cy="3073891"/>
        </p:xfrm>
        <a:graphic>
          <a:graphicData uri="http://schemas.openxmlformats.org/drawingml/2006/table">
            <a:tbl>
              <a:tblPr firstRow="1" firstCol="1" bandRow="1"/>
              <a:tblGrid>
                <a:gridCol w="3833592">
                  <a:extLst>
                    <a:ext uri="{9D8B030D-6E8A-4147-A177-3AD203B41FA5}">
                      <a16:colId xmlns:a16="http://schemas.microsoft.com/office/drawing/2014/main" val="3000255893"/>
                    </a:ext>
                  </a:extLst>
                </a:gridCol>
                <a:gridCol w="3383679">
                  <a:extLst>
                    <a:ext uri="{9D8B030D-6E8A-4147-A177-3AD203B41FA5}">
                      <a16:colId xmlns:a16="http://schemas.microsoft.com/office/drawing/2014/main" val="1488442748"/>
                    </a:ext>
                  </a:extLst>
                </a:gridCol>
              </a:tblGrid>
              <a:tr h="47601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Hours per Week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97238"/>
                  </a:ext>
                </a:extLst>
              </a:tr>
              <a:tr h="42047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Mary D. Pretlow Anchor Branch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Days per week – 48 hours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052241"/>
                  </a:ext>
                </a:extLst>
              </a:tr>
              <a:tr h="48732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Jordan-Newby Anchor Branch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Days per week – 48 hours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870585"/>
                  </a:ext>
                </a:extLst>
              </a:tr>
              <a:tr h="4598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Richard Tucker Anchor Branch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Days per week – 48 hours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810849"/>
                  </a:ext>
                </a:extLst>
              </a:tr>
              <a:tr h="743157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Neighborhood Branches (7)</a:t>
                      </a:r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Barron F. Black, Blyden, </a:t>
                      </a:r>
                      <a:r>
                        <a:rPr lang="en-US" sz="11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Janaf</a:t>
                      </a: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Lafayette, Larchmont, Little Creek, and Van Wyck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Days per week – 40 hours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308472"/>
                  </a:ext>
                </a:extLst>
              </a:tr>
              <a:tr h="48703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Service Hours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424 Hours/</a:t>
                      </a:r>
                      <a:r>
                        <a:rPr lang="en-US" sz="2000" b="1" kern="12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2000" b="1" kern="12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45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5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DB48-9C94-43E9-B7D9-9C1A9DD5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9060"/>
            <a:ext cx="7886700" cy="565441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1CD15-9933-4E24-87C7-D0AFB8A0F0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F8F88-6699-4368-9124-42E416E6A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910" y="834501"/>
            <a:ext cx="6844179" cy="547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2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78EF-F357-4A81-8D61-7947A3E7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888" y="1709740"/>
            <a:ext cx="7886700" cy="2001127"/>
          </a:xfrm>
        </p:spPr>
        <p:txBody>
          <a:bodyPr/>
          <a:lstStyle/>
          <a:p>
            <a:r>
              <a:rPr lang="en-US" dirty="0"/>
              <a:t>Recreation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EF9DD-5F6A-426A-A598-33CB076AE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7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F699-8B8A-4DB7-97BB-888FD10C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02134-FA6E-46DE-8A71-2DB196410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960" y="1690688"/>
            <a:ext cx="9873843" cy="4351338"/>
          </a:xfrm>
        </p:spPr>
        <p:txBody>
          <a:bodyPr/>
          <a:lstStyle/>
          <a:p>
            <a:r>
              <a:rPr lang="en-US" dirty="0"/>
              <a:t>Athletics:  </a:t>
            </a:r>
          </a:p>
          <a:p>
            <a:pPr lvl="1"/>
            <a:r>
              <a:rPr lang="en-US" sz="2000" dirty="0"/>
              <a:t>Normal operations have or will resume</a:t>
            </a:r>
          </a:p>
          <a:p>
            <a:r>
              <a:rPr lang="en-US" dirty="0"/>
              <a:t>Aquatics</a:t>
            </a:r>
          </a:p>
          <a:p>
            <a:pPr lvl="1"/>
            <a:r>
              <a:rPr lang="en-US" sz="2000" dirty="0"/>
              <a:t>Three Public Beaches and three Indoor Pools (Northside, Huntersville, Southside Aquatic) will all be open and operate under slightly reduced hours</a:t>
            </a:r>
          </a:p>
          <a:p>
            <a:r>
              <a:rPr lang="en-US" dirty="0"/>
              <a:t>Norfolk Public Schools</a:t>
            </a:r>
          </a:p>
          <a:p>
            <a:pPr lvl="1"/>
            <a:r>
              <a:rPr lang="en-US" sz="2000" dirty="0"/>
              <a:t>Will continue to use attached gym facilities for PE classes and indoor pools for swim team practices</a:t>
            </a:r>
          </a:p>
          <a:p>
            <a:pPr lvl="2"/>
            <a:r>
              <a:rPr lang="en-US" sz="1800" dirty="0"/>
              <a:t>Recently signed MOU has formalized longstanding process</a:t>
            </a:r>
          </a:p>
          <a:p>
            <a:pPr lvl="2"/>
            <a:r>
              <a:rPr lang="en-US" sz="1800" dirty="0"/>
              <a:t>Will not impact city’s ability to operate facilities as done pre-COVID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C9021-B6CC-4F92-9B3C-2B7F5DA71F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0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02C3-477C-4AA8-90E7-0F669354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7" y="61267"/>
            <a:ext cx="7886700" cy="867513"/>
          </a:xfrm>
        </p:spPr>
        <p:txBody>
          <a:bodyPr>
            <a:normAutofit/>
          </a:bodyPr>
          <a:lstStyle/>
          <a:p>
            <a:r>
              <a:rPr lang="en-US" dirty="0"/>
              <a:t>Where We Were - Pre-Covid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AC504-A013-4DF4-955B-8EF6BD3CB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15</a:t>
            </a:fld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9FB6979-A8E6-4F51-A4B8-F9F7A3E9AEA7}"/>
              </a:ext>
            </a:extLst>
          </p:cNvPr>
          <p:cNvGraphicFramePr>
            <a:graphicFrameLocks noGrp="1"/>
          </p:cNvGraphicFramePr>
          <p:nvPr/>
        </p:nvGraphicFramePr>
        <p:xfrm>
          <a:off x="2855650" y="829384"/>
          <a:ext cx="6658250" cy="2599617"/>
        </p:xfrm>
        <a:graphic>
          <a:graphicData uri="http://schemas.openxmlformats.org/drawingml/2006/table">
            <a:tbl>
              <a:tblPr firstRow="1" firstCol="1" bandRow="1"/>
              <a:tblGrid>
                <a:gridCol w="3355760">
                  <a:extLst>
                    <a:ext uri="{9D8B030D-6E8A-4147-A177-3AD203B41FA5}">
                      <a16:colId xmlns:a16="http://schemas.microsoft.com/office/drawing/2014/main" val="3000255893"/>
                    </a:ext>
                  </a:extLst>
                </a:gridCol>
                <a:gridCol w="3302490">
                  <a:extLst>
                    <a:ext uri="{9D8B030D-6E8A-4147-A177-3AD203B41FA5}">
                      <a16:colId xmlns:a16="http://schemas.microsoft.com/office/drawing/2014/main" val="1488442748"/>
                    </a:ext>
                  </a:extLst>
                </a:gridCol>
              </a:tblGrid>
              <a:tr h="4498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Hours per Week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97238"/>
                  </a:ext>
                </a:extLst>
              </a:tr>
              <a:tr h="45972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Community Centers (3)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86.5 Hours/</a:t>
                      </a:r>
                      <a:r>
                        <a:rPr lang="en-US" sz="18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052241"/>
                  </a:ext>
                </a:extLst>
              </a:tr>
              <a:tr h="46701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Recreation Centers (15)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652 Hours/</a:t>
                      </a:r>
                      <a:r>
                        <a:rPr lang="en-US" sz="18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870585"/>
                  </a:ext>
                </a:extLst>
              </a:tr>
              <a:tr h="425355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Specialty Facilities (4)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172 Hours/</a:t>
                      </a:r>
                      <a:r>
                        <a:rPr lang="en-US" sz="18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308472"/>
                  </a:ext>
                </a:extLst>
              </a:tr>
              <a:tr h="425355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Indoor Pools (3)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192 Hours/</a:t>
                      </a:r>
                      <a:r>
                        <a:rPr lang="en-US" sz="18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559530"/>
                  </a:ext>
                </a:extLst>
              </a:tr>
              <a:tr h="37234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Service Hours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1,102 Hours/</a:t>
                      </a:r>
                      <a:r>
                        <a:rPr lang="en-US" sz="2000" b="1" kern="12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2000" b="1" kern="12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2472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B9EF0F6-B2FA-4317-87DE-A279A6EBF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993" y="3731718"/>
            <a:ext cx="6972146" cy="21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3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02C3-477C-4AA8-90E7-0F669354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7" y="61267"/>
            <a:ext cx="7886700" cy="867513"/>
          </a:xfrm>
        </p:spPr>
        <p:txBody>
          <a:bodyPr>
            <a:normAutofit/>
          </a:bodyPr>
          <a:lstStyle/>
          <a:p>
            <a:r>
              <a:rPr lang="en-US" dirty="0"/>
              <a:t>Where We 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AC504-A013-4DF4-955B-8EF6BD3CB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16</a:t>
            </a:fld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9FB6979-A8E6-4F51-A4B8-F9F7A3E9AEA7}"/>
              </a:ext>
            </a:extLst>
          </p:cNvPr>
          <p:cNvGraphicFramePr>
            <a:graphicFrameLocks noGrp="1"/>
          </p:cNvGraphicFramePr>
          <p:nvPr/>
        </p:nvGraphicFramePr>
        <p:xfrm>
          <a:off x="2678094" y="829383"/>
          <a:ext cx="6835806" cy="2309286"/>
        </p:xfrm>
        <a:graphic>
          <a:graphicData uri="http://schemas.openxmlformats.org/drawingml/2006/table">
            <a:tbl>
              <a:tblPr firstRow="1" firstCol="1" bandRow="1"/>
              <a:tblGrid>
                <a:gridCol w="3409028">
                  <a:extLst>
                    <a:ext uri="{9D8B030D-6E8A-4147-A177-3AD203B41FA5}">
                      <a16:colId xmlns:a16="http://schemas.microsoft.com/office/drawing/2014/main" val="3000255893"/>
                    </a:ext>
                  </a:extLst>
                </a:gridCol>
                <a:gridCol w="3426778">
                  <a:extLst>
                    <a:ext uri="{9D8B030D-6E8A-4147-A177-3AD203B41FA5}">
                      <a16:colId xmlns:a16="http://schemas.microsoft.com/office/drawing/2014/main" val="1488442748"/>
                    </a:ext>
                  </a:extLst>
                </a:gridCol>
              </a:tblGrid>
              <a:tr h="477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Hours per Week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97238"/>
                  </a:ext>
                </a:extLst>
              </a:tr>
              <a:tr h="48827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Community Centers (2)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 Hours/</a:t>
                      </a:r>
                      <a:r>
                        <a:rPr lang="en-US" sz="18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052241"/>
                  </a:ext>
                </a:extLst>
              </a:tr>
              <a:tr h="49601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Recreation Centers (4)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 Hours/</a:t>
                      </a:r>
                      <a:r>
                        <a:rPr lang="en-US" sz="18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870585"/>
                  </a:ext>
                </a:extLst>
              </a:tr>
              <a:tr h="45177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Standalone Pools (3)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135 Hours/</a:t>
                      </a:r>
                      <a:r>
                        <a:rPr lang="en-US" sz="18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559530"/>
                  </a:ext>
                </a:extLst>
              </a:tr>
              <a:tr h="39546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Service Hours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405 Hours/</a:t>
                      </a:r>
                      <a:r>
                        <a:rPr lang="en-US" sz="2000" b="1" kern="12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2000" b="1" kern="12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2472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91AC546-CA6E-44C4-AE78-69E9445E0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490" y="3428999"/>
            <a:ext cx="6473548" cy="16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53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02D73-31A7-4CF7-9F2D-EEF86AEC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122" y="432953"/>
            <a:ext cx="8371757" cy="52401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Budget Comparison - Recreation</a:t>
            </a:r>
            <a:endParaRPr lang="en-US" sz="38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560CD-C384-479F-AFE8-4883E2C3977A}"/>
              </a:ext>
            </a:extLst>
          </p:cNvPr>
          <p:cNvSpPr txBox="1"/>
          <p:nvPr/>
        </p:nvSpPr>
        <p:spPr>
          <a:xfrm>
            <a:off x="4849294" y="1266538"/>
            <a:ext cx="2466242" cy="746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Current Budget </a:t>
            </a:r>
          </a:p>
          <a:p>
            <a:pPr algn="ctr" defTabSz="342900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$2.6M </a:t>
            </a:r>
          </a:p>
          <a:p>
            <a:pPr algn="ctr" defTabSz="342900">
              <a:defRPr/>
            </a:pPr>
            <a:endParaRPr lang="en-US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95F65D83-46D7-4A73-920A-4B559714E08B}"/>
              </a:ext>
            </a:extLst>
          </p:cNvPr>
          <p:cNvGraphicFramePr>
            <a:graphicFrameLocks/>
          </p:cNvGraphicFramePr>
          <p:nvPr/>
        </p:nvGraphicFramePr>
        <p:xfrm>
          <a:off x="2016654" y="2130110"/>
          <a:ext cx="2700757" cy="1777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431">
                  <a:extLst>
                    <a:ext uri="{9D8B030D-6E8A-4147-A177-3AD203B41FA5}">
                      <a16:colId xmlns:a16="http://schemas.microsoft.com/office/drawing/2014/main" val="4271442773"/>
                    </a:ext>
                  </a:extLst>
                </a:gridCol>
                <a:gridCol w="926326">
                  <a:extLst>
                    <a:ext uri="{9D8B030D-6E8A-4147-A177-3AD203B41FA5}">
                      <a16:colId xmlns:a16="http://schemas.microsoft.com/office/drawing/2014/main" val="2973406465"/>
                    </a:ext>
                  </a:extLst>
                </a:gridCol>
              </a:tblGrid>
              <a:tr h="34023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Gill Sans MT" panose="020B0502020104020203" pitchFamily="34" charset="0"/>
                        </a:rPr>
                        <a:t>Position Summary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58967"/>
                  </a:ext>
                </a:extLst>
              </a:tr>
              <a:tr h="32450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Description</a:t>
                      </a:r>
                    </a:p>
                  </a:txBody>
                  <a:tcPr marL="68580" marR="68580" marT="34290" marB="34290" anchor="ctr">
                    <a:solidFill>
                      <a:srgbClr val="85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Count</a:t>
                      </a:r>
                    </a:p>
                  </a:txBody>
                  <a:tcPr marL="68580" marR="68580" marT="34290" marB="34290" anchor="ctr">
                    <a:solidFill>
                      <a:srgbClr val="85B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2783"/>
                  </a:ext>
                </a:extLst>
              </a:tr>
              <a:tr h="32728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Permanent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60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237548"/>
                  </a:ext>
                </a:extLst>
              </a:tr>
              <a:tr h="353195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5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Part-time Funding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$2.1M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637077"/>
                  </a:ext>
                </a:extLst>
              </a:tr>
              <a:tr h="108168">
                <a:tc gridSpan="2">
                  <a:txBody>
                    <a:bodyPr/>
                    <a:lstStyle/>
                    <a:p>
                      <a:endParaRPr lang="en-US" sz="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37906"/>
                  </a:ext>
                </a:extLst>
              </a:tr>
              <a:tr h="324502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682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748994FC-3EAA-4875-95E3-A394668988CE}"/>
              </a:ext>
            </a:extLst>
          </p:cNvPr>
          <p:cNvGraphicFramePr>
            <a:graphicFrameLocks/>
          </p:cNvGraphicFramePr>
          <p:nvPr/>
        </p:nvGraphicFramePr>
        <p:xfrm>
          <a:off x="7447422" y="2130108"/>
          <a:ext cx="2605066" cy="177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560">
                  <a:extLst>
                    <a:ext uri="{9D8B030D-6E8A-4147-A177-3AD203B41FA5}">
                      <a16:colId xmlns:a16="http://schemas.microsoft.com/office/drawing/2014/main" val="4271442773"/>
                    </a:ext>
                  </a:extLst>
                </a:gridCol>
                <a:gridCol w="893506">
                  <a:extLst>
                    <a:ext uri="{9D8B030D-6E8A-4147-A177-3AD203B41FA5}">
                      <a16:colId xmlns:a16="http://schemas.microsoft.com/office/drawing/2014/main" val="2973406465"/>
                    </a:ext>
                  </a:extLst>
                </a:gridCol>
              </a:tblGrid>
              <a:tr h="3333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Gill Sans MT" panose="020B0502020104020203" pitchFamily="34" charset="0"/>
                        </a:rPr>
                        <a:t>Position Summary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58967"/>
                  </a:ext>
                </a:extLst>
              </a:tr>
              <a:tr h="333354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Description</a:t>
                      </a:r>
                    </a:p>
                  </a:txBody>
                  <a:tcPr marL="68580" marR="68580" marT="34290" marB="34290" anchor="ctr">
                    <a:solidFill>
                      <a:srgbClr val="85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Count</a:t>
                      </a:r>
                    </a:p>
                  </a:txBody>
                  <a:tcPr marL="68580" marR="68580" marT="34290" marB="34290" anchor="ctr">
                    <a:solidFill>
                      <a:srgbClr val="85B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2783"/>
                  </a:ext>
                </a:extLst>
              </a:tr>
              <a:tr h="333354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Permanent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44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237548"/>
                  </a:ext>
                </a:extLst>
              </a:tr>
              <a:tr h="333354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Part-time Funding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$1.1M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637077"/>
                  </a:ext>
                </a:extLst>
              </a:tr>
              <a:tr h="111118">
                <a:tc gridSpan="2">
                  <a:txBody>
                    <a:bodyPr/>
                    <a:lstStyle/>
                    <a:p>
                      <a:endParaRPr lang="en-US" sz="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37906"/>
                  </a:ext>
                </a:extLst>
              </a:tr>
              <a:tr h="333354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6826"/>
                  </a:ext>
                </a:extLst>
              </a:tr>
            </a:tbl>
          </a:graphicData>
        </a:graphic>
      </p:graphicFrame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89DC3A81-3666-4DF4-ADC9-AD2F394D7860}"/>
              </a:ext>
            </a:extLst>
          </p:cNvPr>
          <p:cNvSpPr txBox="1"/>
          <p:nvPr/>
        </p:nvSpPr>
        <p:spPr>
          <a:xfrm>
            <a:off x="7447422" y="1266538"/>
            <a:ext cx="2605066" cy="7463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Proposed Budget </a:t>
            </a:r>
          </a:p>
          <a:p>
            <a:pPr algn="ctr" defTabSz="342900">
              <a:defRPr/>
            </a:pPr>
            <a:r>
              <a:rPr lang="en-US" sz="1600" b="1" dirty="0">
                <a:solidFill>
                  <a:prstClr val="black"/>
                </a:solidFill>
              </a:rPr>
              <a:t>$4.1M</a:t>
            </a:r>
          </a:p>
          <a:p>
            <a:pPr algn="ctr" defTabSz="342900">
              <a:defRPr/>
            </a:pPr>
            <a:r>
              <a:rPr lang="en-US" sz="1050" b="1" dirty="0">
                <a:solidFill>
                  <a:prstClr val="black"/>
                </a:solidFill>
              </a:rPr>
              <a:t>(Annualized)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BC60B0-2A97-4250-96CE-42D920A9002B}"/>
              </a:ext>
            </a:extLst>
          </p:cNvPr>
          <p:cNvSpPr txBox="1"/>
          <p:nvPr/>
        </p:nvSpPr>
        <p:spPr>
          <a:xfrm>
            <a:off x="2016653" y="1266538"/>
            <a:ext cx="2700756" cy="746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  Pre-COVID Budget </a:t>
            </a:r>
          </a:p>
          <a:p>
            <a:pPr algn="ctr" defTabSz="342900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$5.65M	</a:t>
            </a:r>
          </a:p>
          <a:p>
            <a:pPr algn="ctr" defTabSz="342900">
              <a:defRPr/>
            </a:pPr>
            <a:endParaRPr lang="en-US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A23841-0738-4957-BD24-9AE241DFD757}"/>
              </a:ext>
            </a:extLst>
          </p:cNvPr>
          <p:cNvGraphicFramePr>
            <a:graphicFrameLocks noGrp="1"/>
          </p:cNvGraphicFramePr>
          <p:nvPr/>
        </p:nvGraphicFramePr>
        <p:xfrm>
          <a:off x="4849295" y="2130109"/>
          <a:ext cx="2466242" cy="1777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352">
                  <a:extLst>
                    <a:ext uri="{9D8B030D-6E8A-4147-A177-3AD203B41FA5}">
                      <a16:colId xmlns:a16="http://schemas.microsoft.com/office/drawing/2014/main" val="2432379955"/>
                    </a:ext>
                  </a:extLst>
                </a:gridCol>
                <a:gridCol w="845890">
                  <a:extLst>
                    <a:ext uri="{9D8B030D-6E8A-4147-A177-3AD203B41FA5}">
                      <a16:colId xmlns:a16="http://schemas.microsoft.com/office/drawing/2014/main" val="364581404"/>
                    </a:ext>
                  </a:extLst>
                </a:gridCol>
              </a:tblGrid>
              <a:tr h="3402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Gill Sans MT" panose="020B0502020104020203" pitchFamily="34" charset="0"/>
                        </a:rPr>
                        <a:t>Position Summary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049039"/>
                  </a:ext>
                </a:extLst>
              </a:tr>
              <a:tr h="32450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Description</a:t>
                      </a:r>
                    </a:p>
                  </a:txBody>
                  <a:tcPr marL="68580" marR="68580" marT="34290" marB="34290" anchor="ctr">
                    <a:solidFill>
                      <a:srgbClr val="85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Count</a:t>
                      </a:r>
                    </a:p>
                  </a:txBody>
                  <a:tcPr marL="68580" marR="68580" marT="34290" marB="34290" anchor="ctr">
                    <a:solidFill>
                      <a:srgbClr val="85B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658548"/>
                  </a:ext>
                </a:extLst>
              </a:tr>
              <a:tr h="32728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Permanent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28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328"/>
                  </a:ext>
                </a:extLst>
              </a:tr>
              <a:tr h="353195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5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Part-time Funding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ill Sans MT" panose="020B0502020104020203" pitchFamily="34" charset="0"/>
                        </a:rPr>
                        <a:t>$0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52224"/>
                  </a:ext>
                </a:extLst>
              </a:tr>
              <a:tr h="108167">
                <a:tc gridSpan="2">
                  <a:txBody>
                    <a:bodyPr/>
                    <a:lstStyle/>
                    <a:p>
                      <a:endParaRPr lang="en-US" sz="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618696"/>
                  </a:ext>
                </a:extLst>
              </a:tr>
              <a:tr h="324502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678082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285D4-506F-4BAC-B490-7C728BF30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621" y="3798315"/>
            <a:ext cx="7813477" cy="2565648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latin typeface="Corbel" panose="020B0503020204020204"/>
              </a:rPr>
              <a:t>Proposed Budget includes funding for summer youth programming </a:t>
            </a:r>
          </a:p>
          <a:p>
            <a:pPr>
              <a:defRPr/>
            </a:pPr>
            <a:r>
              <a:rPr lang="en-US" sz="2000" dirty="0">
                <a:latin typeface="Corbel" panose="020B0503020204020204"/>
              </a:rPr>
              <a:t>Primary resource constraint for RPOS is reduction in funding for part-time staff in Proposed Budget</a:t>
            </a:r>
          </a:p>
          <a:p>
            <a:pPr lvl="1">
              <a:defRPr/>
            </a:pPr>
            <a:r>
              <a:rPr lang="en-US" sz="1700" dirty="0">
                <a:solidFill>
                  <a:srgbClr val="00366C"/>
                </a:solidFill>
                <a:latin typeface="Corbel" panose="020B0503020204020204"/>
              </a:rPr>
              <a:t>Allowing RPOS to flex personnel funding between Permanent and PT staff will result in restoration of greatest number of service hours</a:t>
            </a:r>
          </a:p>
          <a:p>
            <a:pPr lvl="1">
              <a:defRPr/>
            </a:pPr>
            <a:endParaRPr lang="en-US" sz="1700" dirty="0">
              <a:latin typeface="Corbel" panose="020B0503020204020204"/>
            </a:endParaRPr>
          </a:p>
          <a:p>
            <a:pPr marL="0" indent="0">
              <a:buNone/>
              <a:defRPr/>
            </a:pPr>
            <a:endParaRPr lang="en-US" sz="2350" dirty="0">
              <a:solidFill>
                <a:srgbClr val="00366C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752740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02C3-477C-4AA8-90E7-0F669354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7" y="61267"/>
            <a:ext cx="7886700" cy="867513"/>
          </a:xfrm>
        </p:spPr>
        <p:txBody>
          <a:bodyPr>
            <a:normAutofit/>
          </a:bodyPr>
          <a:lstStyle/>
          <a:p>
            <a:r>
              <a:rPr lang="en-US" dirty="0"/>
              <a:t>Where We Are Headed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AC504-A013-4DF4-955B-8EF6BD3CB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18</a:t>
            </a:fld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9FB6979-A8E6-4F51-A4B8-F9F7A3E9AEA7}"/>
              </a:ext>
            </a:extLst>
          </p:cNvPr>
          <p:cNvGraphicFramePr>
            <a:graphicFrameLocks noGrp="1"/>
          </p:cNvGraphicFramePr>
          <p:nvPr/>
        </p:nvGraphicFramePr>
        <p:xfrm>
          <a:off x="2678094" y="829383"/>
          <a:ext cx="6835806" cy="2761056"/>
        </p:xfrm>
        <a:graphic>
          <a:graphicData uri="http://schemas.openxmlformats.org/drawingml/2006/table">
            <a:tbl>
              <a:tblPr firstRow="1" firstCol="1" bandRow="1"/>
              <a:tblGrid>
                <a:gridCol w="3622092">
                  <a:extLst>
                    <a:ext uri="{9D8B030D-6E8A-4147-A177-3AD203B41FA5}">
                      <a16:colId xmlns:a16="http://schemas.microsoft.com/office/drawing/2014/main" val="3000255893"/>
                    </a:ext>
                  </a:extLst>
                </a:gridCol>
                <a:gridCol w="3213714">
                  <a:extLst>
                    <a:ext uri="{9D8B030D-6E8A-4147-A177-3AD203B41FA5}">
                      <a16:colId xmlns:a16="http://schemas.microsoft.com/office/drawing/2014/main" val="1488442748"/>
                    </a:ext>
                  </a:extLst>
                </a:gridCol>
              </a:tblGrid>
              <a:tr h="477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Hours per Week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97238"/>
                  </a:ext>
                </a:extLst>
              </a:tr>
              <a:tr h="48827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Community Centers (2)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 Hours/</a:t>
                      </a:r>
                      <a:r>
                        <a:rPr lang="en-US" sz="18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052241"/>
                  </a:ext>
                </a:extLst>
              </a:tr>
              <a:tr h="49601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Recreation Centers (11)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453.5 Hours/</a:t>
                      </a:r>
                      <a:r>
                        <a:rPr lang="en-US" sz="18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870585"/>
                  </a:ext>
                </a:extLst>
              </a:tr>
              <a:tr h="45177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Specialty Centers (4)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 Hours/</a:t>
                      </a:r>
                      <a:r>
                        <a:rPr lang="en-US" sz="18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308472"/>
                  </a:ext>
                </a:extLst>
              </a:tr>
              <a:tr h="45177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Indoor Pools (3)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135 Hours/</a:t>
                      </a:r>
                      <a:r>
                        <a:rPr lang="en-US" sz="18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559530"/>
                  </a:ext>
                </a:extLst>
              </a:tr>
              <a:tr h="39546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Service Hours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801 Hours/</a:t>
                      </a:r>
                      <a:r>
                        <a:rPr lang="en-US" sz="2000" b="1" kern="12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2000" b="1" kern="12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2472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E76DFD1-DC67-45DB-92ED-E3A4D4A4F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832" y="3783435"/>
            <a:ext cx="6604335" cy="205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67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1CD15-9933-4E24-87C7-D0AFB8A0F0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C0A0-42F8-4626-B377-CBABA456E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503" y="182565"/>
            <a:ext cx="5308994" cy="64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6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C5A4-C75A-4865-9F2A-AC272CF5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10"/>
            <a:ext cx="10515600" cy="1325563"/>
          </a:xfrm>
        </p:spPr>
        <p:txBody>
          <a:bodyPr/>
          <a:lstStyle/>
          <a:p>
            <a:r>
              <a:rPr lang="en-US" b="1" dirty="0"/>
              <a:t>What’s Coming Up – Budget Calendar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858C8-03F3-48D2-AAB2-D70AE2EAC8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CB7A82-49F2-4A03-B687-AEA07903605B}"/>
              </a:ext>
            </a:extLst>
          </p:cNvPr>
          <p:cNvGrpSpPr/>
          <p:nvPr/>
        </p:nvGrpSpPr>
        <p:grpSpPr>
          <a:xfrm>
            <a:off x="737532" y="1242206"/>
            <a:ext cx="10943324" cy="4742523"/>
            <a:chOff x="999502" y="1850939"/>
            <a:chExt cx="10943324" cy="474252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8A70BA4-9924-4E69-A9C3-0EA63BE45BC1}"/>
                </a:ext>
              </a:extLst>
            </p:cNvPr>
            <p:cNvSpPr/>
            <p:nvPr/>
          </p:nvSpPr>
          <p:spPr>
            <a:xfrm>
              <a:off x="8958692" y="1850939"/>
              <a:ext cx="2984134" cy="298468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5110E34-2AE6-4BE3-8857-C4F97741AB34}"/>
                </a:ext>
              </a:extLst>
            </p:cNvPr>
            <p:cNvSpPr/>
            <p:nvPr/>
          </p:nvSpPr>
          <p:spPr>
            <a:xfrm>
              <a:off x="9078166" y="1935292"/>
              <a:ext cx="2785969" cy="2785672"/>
            </a:xfrm>
            <a:custGeom>
              <a:avLst/>
              <a:gdLst>
                <a:gd name="connsiteX0" fmla="*/ 0 w 2785969"/>
                <a:gd name="connsiteY0" fmla="*/ 1392836 h 2785672"/>
                <a:gd name="connsiteX1" fmla="*/ 1392985 w 2785969"/>
                <a:gd name="connsiteY1" fmla="*/ 0 h 2785672"/>
                <a:gd name="connsiteX2" fmla="*/ 2785970 w 2785969"/>
                <a:gd name="connsiteY2" fmla="*/ 1392836 h 2785672"/>
                <a:gd name="connsiteX3" fmla="*/ 1392985 w 2785969"/>
                <a:gd name="connsiteY3" fmla="*/ 2785672 h 2785672"/>
                <a:gd name="connsiteX4" fmla="*/ 0 w 2785969"/>
                <a:gd name="connsiteY4" fmla="*/ 1392836 h 278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5969" h="2785672">
                  <a:moveTo>
                    <a:pt x="0" y="1392836"/>
                  </a:moveTo>
                  <a:cubicBezTo>
                    <a:pt x="0" y="623594"/>
                    <a:pt x="623661" y="0"/>
                    <a:pt x="1392985" y="0"/>
                  </a:cubicBezTo>
                  <a:cubicBezTo>
                    <a:pt x="2162309" y="0"/>
                    <a:pt x="2785970" y="623594"/>
                    <a:pt x="2785970" y="1392836"/>
                  </a:cubicBezTo>
                  <a:cubicBezTo>
                    <a:pt x="2785970" y="2162078"/>
                    <a:pt x="2162309" y="2785672"/>
                    <a:pt x="1392985" y="2785672"/>
                  </a:cubicBezTo>
                  <a:cubicBezTo>
                    <a:pt x="623661" y="2785672"/>
                    <a:pt x="0" y="2162078"/>
                    <a:pt x="0" y="139283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6533" tIns="446288" rIns="446534" bIns="446288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>
                  <a:latin typeface="Gill Sans MT" panose="020B0502020104020203" pitchFamily="34" charset="0"/>
                </a:rPr>
                <a:t>Budget Adoption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31A0601-96A3-4B14-AA2B-C1D0A1AE8E28}"/>
                </a:ext>
              </a:extLst>
            </p:cNvPr>
            <p:cNvSpPr/>
            <p:nvPr/>
          </p:nvSpPr>
          <p:spPr>
            <a:xfrm>
              <a:off x="9401708" y="4568052"/>
              <a:ext cx="2457668" cy="1636104"/>
            </a:xfrm>
            <a:custGeom>
              <a:avLst/>
              <a:gdLst>
                <a:gd name="connsiteX0" fmla="*/ 0 w 2785969"/>
                <a:gd name="connsiteY0" fmla="*/ 0 h 1636104"/>
                <a:gd name="connsiteX1" fmla="*/ 2785969 w 2785969"/>
                <a:gd name="connsiteY1" fmla="*/ 0 h 1636104"/>
                <a:gd name="connsiteX2" fmla="*/ 2785969 w 2785969"/>
                <a:gd name="connsiteY2" fmla="*/ 1636104 h 1636104"/>
                <a:gd name="connsiteX3" fmla="*/ 0 w 2785969"/>
                <a:gd name="connsiteY3" fmla="*/ 1636104 h 1636104"/>
                <a:gd name="connsiteX4" fmla="*/ 0 w 2785969"/>
                <a:gd name="connsiteY4" fmla="*/ 0 h 16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5969" h="1636104">
                  <a:moveTo>
                    <a:pt x="0" y="0"/>
                  </a:moveTo>
                  <a:lnTo>
                    <a:pt x="2785969" y="0"/>
                  </a:lnTo>
                  <a:lnTo>
                    <a:pt x="2785969" y="1636104"/>
                  </a:lnTo>
                  <a:lnTo>
                    <a:pt x="0" y="1636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May 11</a:t>
              </a:r>
              <a:r>
                <a:rPr lang="en-US" sz="1800" kern="1200" baseline="30000" dirty="0"/>
                <a:t>th</a:t>
              </a:r>
              <a:r>
                <a:rPr lang="en-US" sz="1800" kern="1200" dirty="0"/>
                <a:t>  at 7:00pm</a:t>
              </a:r>
            </a:p>
          </p:txBody>
        </p:sp>
        <p:sp>
          <p:nvSpPr>
            <p:cNvPr id="9" name="Teardrop 8">
              <a:extLst>
                <a:ext uri="{FF2B5EF4-FFF2-40B4-BE49-F238E27FC236}">
                  <a16:creationId xmlns:a16="http://schemas.microsoft.com/office/drawing/2014/main" id="{04C14512-2277-45E1-B49F-6DCF84853104}"/>
                </a:ext>
              </a:extLst>
            </p:cNvPr>
            <p:cNvSpPr/>
            <p:nvPr/>
          </p:nvSpPr>
          <p:spPr>
            <a:xfrm rot="2700000">
              <a:off x="4914002" y="1854547"/>
              <a:ext cx="2976946" cy="2976946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74F6C46-DA4B-4B1B-9E34-7D004A47ACE8}"/>
                </a:ext>
              </a:extLst>
            </p:cNvPr>
            <p:cNvSpPr/>
            <p:nvPr/>
          </p:nvSpPr>
          <p:spPr>
            <a:xfrm>
              <a:off x="5009490" y="1950446"/>
              <a:ext cx="2785969" cy="2785672"/>
            </a:xfrm>
            <a:custGeom>
              <a:avLst/>
              <a:gdLst>
                <a:gd name="connsiteX0" fmla="*/ 0 w 2785969"/>
                <a:gd name="connsiteY0" fmla="*/ 1392836 h 2785672"/>
                <a:gd name="connsiteX1" fmla="*/ 1392985 w 2785969"/>
                <a:gd name="connsiteY1" fmla="*/ 0 h 2785672"/>
                <a:gd name="connsiteX2" fmla="*/ 2785970 w 2785969"/>
                <a:gd name="connsiteY2" fmla="*/ 1392836 h 2785672"/>
                <a:gd name="connsiteX3" fmla="*/ 1392985 w 2785969"/>
                <a:gd name="connsiteY3" fmla="*/ 2785672 h 2785672"/>
                <a:gd name="connsiteX4" fmla="*/ 0 w 2785969"/>
                <a:gd name="connsiteY4" fmla="*/ 1392836 h 278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5969" h="2785672">
                  <a:moveTo>
                    <a:pt x="0" y="1392836"/>
                  </a:moveTo>
                  <a:cubicBezTo>
                    <a:pt x="0" y="623594"/>
                    <a:pt x="623661" y="0"/>
                    <a:pt x="1392985" y="0"/>
                  </a:cubicBezTo>
                  <a:cubicBezTo>
                    <a:pt x="2162309" y="0"/>
                    <a:pt x="2785970" y="623594"/>
                    <a:pt x="2785970" y="1392836"/>
                  </a:cubicBezTo>
                  <a:cubicBezTo>
                    <a:pt x="2785970" y="2162078"/>
                    <a:pt x="2162309" y="2785672"/>
                    <a:pt x="1392985" y="2785672"/>
                  </a:cubicBezTo>
                  <a:cubicBezTo>
                    <a:pt x="623661" y="2785672"/>
                    <a:pt x="0" y="2162078"/>
                    <a:pt x="0" y="139283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6534" tIns="446288" rIns="446533" bIns="446288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>
                  <a:latin typeface="Gill Sans MT" panose="020B0502020104020203" pitchFamily="34" charset="0"/>
                </a:rPr>
                <a:t>2 </a:t>
              </a:r>
              <a:br>
                <a:rPr lang="en-US" sz="3800" kern="1200" dirty="0">
                  <a:latin typeface="Gill Sans MT" panose="020B0502020104020203" pitchFamily="34" charset="0"/>
                </a:rPr>
              </a:br>
              <a:r>
                <a:rPr lang="en-US" sz="3800" kern="1200" dirty="0">
                  <a:latin typeface="Gill Sans MT" panose="020B0502020104020203" pitchFamily="34" charset="0"/>
                </a:rPr>
                <a:t>Public Hearings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D817AED-9955-4AB0-83EF-77DF00ECF238}"/>
                </a:ext>
              </a:extLst>
            </p:cNvPr>
            <p:cNvSpPr/>
            <p:nvPr/>
          </p:nvSpPr>
          <p:spPr>
            <a:xfrm>
              <a:off x="4910407" y="4568052"/>
              <a:ext cx="3795252" cy="1913667"/>
            </a:xfrm>
            <a:custGeom>
              <a:avLst/>
              <a:gdLst>
                <a:gd name="connsiteX0" fmla="*/ 0 w 2785969"/>
                <a:gd name="connsiteY0" fmla="*/ 0 h 1636104"/>
                <a:gd name="connsiteX1" fmla="*/ 2785969 w 2785969"/>
                <a:gd name="connsiteY1" fmla="*/ 0 h 1636104"/>
                <a:gd name="connsiteX2" fmla="*/ 2785969 w 2785969"/>
                <a:gd name="connsiteY2" fmla="*/ 1636104 h 1636104"/>
                <a:gd name="connsiteX3" fmla="*/ 0 w 2785969"/>
                <a:gd name="connsiteY3" fmla="*/ 1636104 h 1636104"/>
                <a:gd name="connsiteX4" fmla="*/ 0 w 2785969"/>
                <a:gd name="connsiteY4" fmla="*/ 0 h 16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5969" h="1636104">
                  <a:moveTo>
                    <a:pt x="0" y="0"/>
                  </a:moveTo>
                  <a:lnTo>
                    <a:pt x="2785969" y="0"/>
                  </a:lnTo>
                  <a:lnTo>
                    <a:pt x="2785969" y="1636104"/>
                  </a:lnTo>
                  <a:lnTo>
                    <a:pt x="0" y="1636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800" kern="1200" dirty="0"/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April </a:t>
              </a:r>
              <a:r>
                <a:rPr lang="en-US" dirty="0"/>
                <a:t>8</a:t>
              </a:r>
              <a:r>
                <a:rPr lang="en-US" sz="1800" kern="1200" baseline="30000" dirty="0"/>
                <a:t>th</a:t>
              </a:r>
              <a:r>
                <a:rPr lang="en-US" sz="1800" kern="1200" dirty="0"/>
                <a:t> 6:00 pm (</a:t>
              </a:r>
              <a:r>
                <a:rPr lang="en-US" dirty="0"/>
                <a:t>Virtual) - </a:t>
              </a:r>
              <a:r>
                <a:rPr lang="en-US" sz="1800" kern="1200" dirty="0"/>
                <a:t>Operating, </a:t>
              </a:r>
              <a:r>
                <a:rPr lang="en-US" dirty="0"/>
                <a:t>CIP, HUD </a:t>
              </a:r>
              <a:r>
                <a:rPr lang="en-US" sz="1800" kern="1200" dirty="0"/>
                <a:t>Annual Plan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April</a:t>
              </a:r>
              <a:r>
                <a:rPr lang="en-US" sz="1800" kern="1200" dirty="0"/>
                <a:t> 27</a:t>
              </a:r>
              <a:r>
                <a:rPr lang="en-US" sz="1800" kern="1200" baseline="30000" dirty="0"/>
                <a:t>th</a:t>
              </a:r>
              <a:r>
                <a:rPr lang="en-US" sz="1800" kern="1200" dirty="0"/>
                <a:t> 6:00 pm (Virtual) - E</a:t>
              </a:r>
              <a:r>
                <a:rPr lang="en-US" dirty="0"/>
                <a:t>ffective tax rate based on real estate          reassessments</a:t>
              </a:r>
              <a:endParaRPr lang="en-US" sz="1800" kern="1200" dirty="0"/>
            </a:p>
          </p:txBody>
        </p:sp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A5CDB16A-BB30-475E-A72D-2F2F08DF81C0}"/>
                </a:ext>
              </a:extLst>
            </p:cNvPr>
            <p:cNvSpPr/>
            <p:nvPr/>
          </p:nvSpPr>
          <p:spPr>
            <a:xfrm rot="2700000">
              <a:off x="1049781" y="1854547"/>
              <a:ext cx="2976946" cy="2976946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57D9BA-5B15-4145-A6FD-26BDDB71AB39}"/>
                </a:ext>
              </a:extLst>
            </p:cNvPr>
            <p:cNvSpPr/>
            <p:nvPr/>
          </p:nvSpPr>
          <p:spPr>
            <a:xfrm>
              <a:off x="1145270" y="1950446"/>
              <a:ext cx="2785969" cy="2785672"/>
            </a:xfrm>
            <a:custGeom>
              <a:avLst/>
              <a:gdLst>
                <a:gd name="connsiteX0" fmla="*/ 0 w 2785969"/>
                <a:gd name="connsiteY0" fmla="*/ 1392836 h 2785672"/>
                <a:gd name="connsiteX1" fmla="*/ 1392985 w 2785969"/>
                <a:gd name="connsiteY1" fmla="*/ 0 h 2785672"/>
                <a:gd name="connsiteX2" fmla="*/ 2785970 w 2785969"/>
                <a:gd name="connsiteY2" fmla="*/ 1392836 h 2785672"/>
                <a:gd name="connsiteX3" fmla="*/ 1392985 w 2785969"/>
                <a:gd name="connsiteY3" fmla="*/ 2785672 h 2785672"/>
                <a:gd name="connsiteX4" fmla="*/ 0 w 2785969"/>
                <a:gd name="connsiteY4" fmla="*/ 1392836 h 278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5969" h="2785672">
                  <a:moveTo>
                    <a:pt x="0" y="1392836"/>
                  </a:moveTo>
                  <a:cubicBezTo>
                    <a:pt x="0" y="623594"/>
                    <a:pt x="623661" y="0"/>
                    <a:pt x="1392985" y="0"/>
                  </a:cubicBezTo>
                  <a:cubicBezTo>
                    <a:pt x="2162309" y="0"/>
                    <a:pt x="2785970" y="623594"/>
                    <a:pt x="2785970" y="1392836"/>
                  </a:cubicBezTo>
                  <a:cubicBezTo>
                    <a:pt x="2785970" y="2162078"/>
                    <a:pt x="2162309" y="2785672"/>
                    <a:pt x="1392985" y="2785672"/>
                  </a:cubicBezTo>
                  <a:cubicBezTo>
                    <a:pt x="623661" y="2785672"/>
                    <a:pt x="0" y="2162078"/>
                    <a:pt x="0" y="1392836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9073" tIns="448828" rIns="449074" bIns="448828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dirty="0">
                  <a:latin typeface="Gill Sans MT" panose="020B0502020104020203" pitchFamily="34" charset="0"/>
                </a:rPr>
                <a:t>3</a:t>
              </a:r>
              <a:r>
                <a:rPr lang="en-US" sz="3600" kern="1200" dirty="0">
                  <a:latin typeface="Gill Sans MT" panose="020B0502020104020203" pitchFamily="34" charset="0"/>
                </a:rPr>
                <a:t> </a:t>
              </a:r>
              <a:br>
                <a:rPr lang="en-US" sz="3600" kern="1200" dirty="0">
                  <a:latin typeface="Gill Sans MT" panose="020B0502020104020203" pitchFamily="34" charset="0"/>
                </a:rPr>
              </a:br>
              <a:r>
                <a:rPr lang="en-US" sz="3600" kern="1200" dirty="0">
                  <a:latin typeface="Gill Sans MT" panose="020B0502020104020203" pitchFamily="34" charset="0"/>
                </a:rPr>
                <a:t>Work Sessions</a:t>
              </a:r>
              <a:endParaRPr lang="en-US" sz="3600" kern="1200" normalizeH="1" baseline="30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D5D58A6-8426-4C58-A185-2EA867D5B9F6}"/>
                </a:ext>
              </a:extLst>
            </p:cNvPr>
            <p:cNvSpPr/>
            <p:nvPr/>
          </p:nvSpPr>
          <p:spPr>
            <a:xfrm>
              <a:off x="999502" y="4850222"/>
              <a:ext cx="3869370" cy="1743240"/>
            </a:xfrm>
            <a:custGeom>
              <a:avLst/>
              <a:gdLst>
                <a:gd name="connsiteX0" fmla="*/ 0 w 2785969"/>
                <a:gd name="connsiteY0" fmla="*/ 0 h 1636104"/>
                <a:gd name="connsiteX1" fmla="*/ 2785969 w 2785969"/>
                <a:gd name="connsiteY1" fmla="*/ 0 h 1636104"/>
                <a:gd name="connsiteX2" fmla="*/ 2785969 w 2785969"/>
                <a:gd name="connsiteY2" fmla="*/ 1636104 h 1636104"/>
                <a:gd name="connsiteX3" fmla="*/ 0 w 2785969"/>
                <a:gd name="connsiteY3" fmla="*/ 1636104 h 1636104"/>
                <a:gd name="connsiteX4" fmla="*/ 0 w 2785969"/>
                <a:gd name="connsiteY4" fmla="*/ 0 h 16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5969" h="1636104">
                  <a:moveTo>
                    <a:pt x="0" y="0"/>
                  </a:moveTo>
                  <a:lnTo>
                    <a:pt x="2785969" y="0"/>
                  </a:lnTo>
                  <a:lnTo>
                    <a:pt x="2785969" y="1636104"/>
                  </a:lnTo>
                  <a:lnTo>
                    <a:pt x="0" y="1636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April 13</a:t>
              </a:r>
              <a:r>
                <a:rPr lang="en-US" sz="1800" kern="1200" baseline="30000" dirty="0"/>
                <a:t>th</a:t>
              </a:r>
              <a:r>
                <a:rPr lang="en-US" sz="1800" kern="1200" dirty="0"/>
                <a:t> – </a:t>
              </a:r>
              <a:r>
                <a:rPr lang="en-US" dirty="0"/>
                <a:t>Process Overview, Rec </a:t>
              </a:r>
              <a:r>
                <a:rPr lang="en-US" sz="1800" kern="1200" dirty="0"/>
                <a:t>and Library Operations, Council </a:t>
              </a:r>
              <a:r>
                <a:rPr lang="en-US" dirty="0"/>
                <a:t>Q &amp; A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April 27</a:t>
              </a:r>
              <a:r>
                <a:rPr lang="en-US" baseline="30000" dirty="0"/>
                <a:t>th</a:t>
              </a:r>
              <a:r>
                <a:rPr lang="en-US" sz="1800" kern="1200" dirty="0"/>
                <a:t> – VRS Overview, Council Discussion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May 4</a:t>
              </a:r>
              <a:r>
                <a:rPr lang="en-US" sz="1800" kern="1200" baseline="30000" dirty="0"/>
                <a:t>th</a:t>
              </a:r>
              <a:r>
                <a:rPr lang="en-US" sz="1800" kern="1200" dirty="0"/>
                <a:t> – Reconciliation</a:t>
              </a:r>
            </a:p>
          </p:txBody>
        </p:sp>
      </p:grpSp>
      <p:sp>
        <p:nvSpPr>
          <p:cNvPr id="3" name="AutoShape 2" descr="Green Check Mark Icon Green Tick Symbol Round Checkmark Sign Vector Check  Icon Stock Illustration - Download Image Now - iStock">
            <a:extLst>
              <a:ext uri="{FF2B5EF4-FFF2-40B4-BE49-F238E27FC236}">
                <a16:creationId xmlns:a16="http://schemas.microsoft.com/office/drawing/2014/main" id="{6247A816-99FC-4F44-9E88-729CB8F8B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Green Check Mark Icon Green Tick Symbol Round Checkmark Sign Vector Check  Icon Stock Illustration - Download Image Now - iStock">
            <a:extLst>
              <a:ext uri="{FF2B5EF4-FFF2-40B4-BE49-F238E27FC236}">
                <a16:creationId xmlns:a16="http://schemas.microsoft.com/office/drawing/2014/main" id="{D87F8840-8967-4952-AF0F-854A4FF76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27765" r="-1" b="28104"/>
          <a:stretch/>
        </p:blipFill>
        <p:spPr bwMode="auto">
          <a:xfrm>
            <a:off x="7289125" y="4112231"/>
            <a:ext cx="910200" cy="4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61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F688-EEEE-476D-8939-7949DEEE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090474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03052-C576-46C0-800E-E96F768A7B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7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B6F1-EE9F-45BA-9A73-B73029B3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092" y="0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/>
              <a:t>What to Expect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2B762-721F-404C-B424-5F6659365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EE330-1469-405F-8879-9EC7B4F597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66C">
                    <a:tint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66C">
                  <a:tint val="7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8F8B9E7-7DAC-4043-976F-44E6B30A0B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745220"/>
              </p:ext>
            </p:extLst>
          </p:nvPr>
        </p:nvGraphicFramePr>
        <p:xfrm>
          <a:off x="899092" y="1653216"/>
          <a:ext cx="10779709" cy="393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06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1B6DE2-A584-475B-8C4B-4862C0B22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5094" y="2354141"/>
            <a:ext cx="7501812" cy="1840252"/>
          </a:xfrm>
        </p:spPr>
        <p:txBody>
          <a:bodyPr/>
          <a:lstStyle/>
          <a:p>
            <a:r>
              <a:rPr lang="en-US" sz="5400" b="1" i="1" dirty="0">
                <a:solidFill>
                  <a:srgbClr val="70AD47"/>
                </a:solidFill>
                <a:latin typeface="Corbel" panose="020B0503020204020204"/>
                <a:ea typeface="+mj-ea"/>
                <a:cs typeface="+mj-cs"/>
              </a:rPr>
              <a:t>Recreation and Library Operations</a:t>
            </a:r>
            <a:endParaRPr lang="en-US" sz="5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CB3E397-6639-47CC-A8AA-1D4E61A88B34}"/>
              </a:ext>
            </a:extLst>
          </p:cNvPr>
          <p:cNvSpPr txBox="1">
            <a:spLocks/>
          </p:cNvSpPr>
          <p:nvPr/>
        </p:nvSpPr>
        <p:spPr>
          <a:xfrm>
            <a:off x="3185812" y="4503860"/>
            <a:ext cx="5950998" cy="42612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April 13, 2021</a:t>
            </a:r>
          </a:p>
        </p:txBody>
      </p:sp>
    </p:spTree>
    <p:extLst>
      <p:ext uri="{BB962C8B-B14F-4D97-AF65-F5344CB8AC3E}">
        <p14:creationId xmlns:p14="http://schemas.microsoft.com/office/powerpoint/2010/main" val="121554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81F68-D9DC-43A9-8194-EA24AE39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Reopening Additional Recreation and Libraries Facilities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2F6F4F-A5C7-4E13-AF1C-9F63D365B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7837" y="2610770"/>
            <a:ext cx="2664132" cy="2240821"/>
          </a:xfrm>
        </p:spPr>
        <p:txBody>
          <a:bodyPr/>
          <a:lstStyle/>
          <a:p>
            <a:pPr marL="0" indent="0" algn="r">
              <a:buNone/>
            </a:pPr>
            <a:endParaRPr lang="en-US" sz="1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r">
              <a:buNone/>
            </a:pPr>
            <a:r>
              <a:rPr lang="en-US" sz="4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Factors to Consider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EB3BF0-4D04-4420-B40B-4764183CC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98" y="2461227"/>
            <a:ext cx="5673433" cy="278733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Time Frame for Recruitment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</a:rPr>
              <a:t>Health &amp; Safety Guidelines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</a:rPr>
              <a:t>     (as and when guided by the Health Department)</a:t>
            </a:r>
          </a:p>
          <a:p>
            <a:r>
              <a:rPr lang="en-US" dirty="0">
                <a:solidFill>
                  <a:srgbClr val="002060"/>
                </a:solidFill>
              </a:rPr>
              <a:t>Community Expectations</a:t>
            </a:r>
          </a:p>
          <a:p>
            <a:r>
              <a:rPr lang="en-US" dirty="0">
                <a:solidFill>
                  <a:srgbClr val="002060"/>
                </a:solidFill>
              </a:rPr>
              <a:t>Funding Availability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F96C1-8390-4F1A-AA8D-84AF2755C4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5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325869-0B09-46B6-8ABE-96B51AAE2102}"/>
              </a:ext>
            </a:extLst>
          </p:cNvPr>
          <p:cNvCxnSpPr>
            <a:cxnSpLocks/>
          </p:cNvCxnSpPr>
          <p:nvPr/>
        </p:nvCxnSpPr>
        <p:spPr>
          <a:xfrm>
            <a:off x="4751969" y="2283674"/>
            <a:ext cx="0" cy="278936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8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78EF-F357-4A81-8D61-7947A3E7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888" y="1709740"/>
            <a:ext cx="7886700" cy="2001127"/>
          </a:xfrm>
        </p:spPr>
        <p:txBody>
          <a:bodyPr/>
          <a:lstStyle/>
          <a:p>
            <a:r>
              <a:rPr lang="en-US" dirty="0"/>
              <a:t>Library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EF9DD-5F6A-426A-A598-33CB076AE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8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02C3-477C-4AA8-90E7-0F669354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7" y="61267"/>
            <a:ext cx="7886700" cy="867513"/>
          </a:xfrm>
        </p:spPr>
        <p:txBody>
          <a:bodyPr>
            <a:normAutofit/>
          </a:bodyPr>
          <a:lstStyle/>
          <a:p>
            <a:r>
              <a:rPr lang="en-US" dirty="0"/>
              <a:t>Where We Were - Pre-Covid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94800-F5F2-4C93-B7E0-606BD9FD2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647" y="1596417"/>
            <a:ext cx="8020831" cy="4945837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600" dirty="0"/>
          </a:p>
          <a:p>
            <a:pPr marL="0" indent="0">
              <a:spcAft>
                <a:spcPts val="1200"/>
              </a:spcAft>
              <a:buNone/>
            </a:pPr>
            <a:endParaRPr lang="en-US" sz="2600" dirty="0"/>
          </a:p>
          <a:p>
            <a:pPr marL="0" indent="0">
              <a:spcAft>
                <a:spcPts val="1200"/>
              </a:spcAft>
              <a:buNone/>
            </a:pPr>
            <a:endParaRPr lang="en-US" sz="26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 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Services Offered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Check outs and browsing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Programming – Early Literacy; Summer Reading; Summer Food; Read 1,000 Books Before Kindergarten; Adult Collaboration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Bookmobile – full service/full schedule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Computer usage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Meeting and collaborative study rooms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Creative spaces – Playscapes, Kid Zones, and Art Studio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AC504-A013-4DF4-955B-8EF6BD3CB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7</a:t>
            </a:fld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9FB6979-A8E6-4F51-A4B8-F9F7A3E9A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186712"/>
              </p:ext>
            </p:extLst>
          </p:nvPr>
        </p:nvGraphicFramePr>
        <p:xfrm>
          <a:off x="2203094" y="838900"/>
          <a:ext cx="7785806" cy="2869035"/>
        </p:xfrm>
        <a:graphic>
          <a:graphicData uri="http://schemas.openxmlformats.org/drawingml/2006/table">
            <a:tbl>
              <a:tblPr firstRow="1" firstCol="1" bandRow="1"/>
              <a:tblGrid>
                <a:gridCol w="4125469">
                  <a:extLst>
                    <a:ext uri="{9D8B030D-6E8A-4147-A177-3AD203B41FA5}">
                      <a16:colId xmlns:a16="http://schemas.microsoft.com/office/drawing/2014/main" val="3000255893"/>
                    </a:ext>
                  </a:extLst>
                </a:gridCol>
                <a:gridCol w="3660337">
                  <a:extLst>
                    <a:ext uri="{9D8B030D-6E8A-4147-A177-3AD203B41FA5}">
                      <a16:colId xmlns:a16="http://schemas.microsoft.com/office/drawing/2014/main" val="1488442748"/>
                    </a:ext>
                  </a:extLst>
                </a:gridCol>
              </a:tblGrid>
              <a:tr h="5313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Hours per Week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97238"/>
                  </a:ext>
                </a:extLst>
              </a:tr>
              <a:tr h="54304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Mary D. Pretlow Anchor Branch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Days per week – 62 hours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052241"/>
                  </a:ext>
                </a:extLst>
              </a:tr>
              <a:tr h="55165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Jordan-Newby Anchor Branch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Days per week – 62 hours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870585"/>
                  </a:ext>
                </a:extLst>
              </a:tr>
              <a:tr h="80313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Neighborhood Branches (9)</a:t>
                      </a:r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Barron F. Black, Blyden, Horace C. Downing, Janaf, Lafayette, Larchmont, Little Creek, Park Place, and Van Wyck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Days per week – 50 hours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308472"/>
                  </a:ext>
                </a:extLst>
              </a:tr>
              <a:tr h="43983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Service Hours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574 Hours/</a:t>
                      </a:r>
                      <a:r>
                        <a:rPr lang="en-US" sz="2000" b="1" kern="12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2000" b="1" kern="12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24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00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02C3-477C-4AA8-90E7-0F669354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7" y="57020"/>
            <a:ext cx="7886700" cy="867513"/>
          </a:xfrm>
        </p:spPr>
        <p:txBody>
          <a:bodyPr/>
          <a:lstStyle/>
          <a:p>
            <a:r>
              <a:rPr lang="en-US" dirty="0"/>
              <a:t>Where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94800-F5F2-4C93-B7E0-606BD9FD2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647" y="1616174"/>
            <a:ext cx="8020831" cy="494583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en-US" sz="2600" dirty="0"/>
          </a:p>
          <a:p>
            <a:pPr marL="0" indent="0">
              <a:spcAft>
                <a:spcPts val="1200"/>
              </a:spcAft>
              <a:buNone/>
            </a:pPr>
            <a:endParaRPr lang="en-US" sz="2600" dirty="0"/>
          </a:p>
          <a:p>
            <a:pPr marL="0" indent="0">
              <a:spcAft>
                <a:spcPts val="1200"/>
              </a:spcAft>
              <a:buNone/>
            </a:pPr>
            <a:endParaRPr lang="en-US" sz="26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   </a:t>
            </a:r>
            <a:endParaRPr lang="en-US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Services Offered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Grab and Go checkouts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Sergeant Memorial Collection (SMC) – Research via phone five days a week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Virtual Program – Six days a week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Mobile Delivery – Five days a week</a:t>
            </a:r>
          </a:p>
          <a:p>
            <a:pPr lvl="2">
              <a:spcBef>
                <a:spcPts val="600"/>
              </a:spcBef>
            </a:pPr>
            <a:r>
              <a:rPr lang="en-US" sz="1600" b="1" i="1" dirty="0">
                <a:solidFill>
                  <a:srgbClr val="70AD47"/>
                </a:solidFill>
                <a:ea typeface="+mj-ea"/>
                <a:cs typeface="+mj-cs"/>
              </a:rPr>
              <a:t>Senior Centers, Neighborhoods, NRHA, and Military Stops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Express Book Nooks at four recreation centers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AC504-A013-4DF4-955B-8EF6BD3CB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8</a:t>
            </a:fld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9FB6979-A8E6-4F51-A4B8-F9F7A3E9A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90944"/>
              </p:ext>
            </p:extLst>
          </p:nvPr>
        </p:nvGraphicFramePr>
        <p:xfrm>
          <a:off x="2274419" y="924533"/>
          <a:ext cx="7643155" cy="2934403"/>
        </p:xfrm>
        <a:graphic>
          <a:graphicData uri="http://schemas.openxmlformats.org/drawingml/2006/table">
            <a:tbl>
              <a:tblPr firstRow="1" firstCol="1" bandRow="1"/>
              <a:tblGrid>
                <a:gridCol w="3831504">
                  <a:extLst>
                    <a:ext uri="{9D8B030D-6E8A-4147-A177-3AD203B41FA5}">
                      <a16:colId xmlns:a16="http://schemas.microsoft.com/office/drawing/2014/main" val="3000255893"/>
                    </a:ext>
                  </a:extLst>
                </a:gridCol>
                <a:gridCol w="3811651">
                  <a:extLst>
                    <a:ext uri="{9D8B030D-6E8A-4147-A177-3AD203B41FA5}">
                      <a16:colId xmlns:a16="http://schemas.microsoft.com/office/drawing/2014/main" val="1488442748"/>
                    </a:ext>
                  </a:extLst>
                </a:gridCol>
              </a:tblGrid>
              <a:tr h="55050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Hours per Week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97238"/>
                  </a:ext>
                </a:extLst>
              </a:tr>
              <a:tr h="56261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Mary D. Pretlow Anchor Branch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Days per week – 40 hours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052241"/>
                  </a:ext>
                </a:extLst>
              </a:tr>
              <a:tr h="5715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Jordan-Newby Anchor Branch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Days per week – 40 hours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870585"/>
                  </a:ext>
                </a:extLst>
              </a:tr>
              <a:tr h="68222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Neighborhood Branches (3)</a:t>
                      </a:r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Barron F. Black, Park Place, Van </a:t>
                      </a:r>
                      <a:r>
                        <a:rPr lang="en-US" sz="11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Wyck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Days per week – 18 hours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308472"/>
                  </a:ext>
                </a:extLst>
              </a:tr>
              <a:tr h="56751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Service Hours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134 Hours/</a:t>
                      </a:r>
                      <a:r>
                        <a:rPr lang="en-US" sz="2000" b="1" kern="120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endParaRPr lang="en-US" sz="2000" b="1" kern="12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41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52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48CB-0A05-4F57-8DCA-5F3A611A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During the Pandemic</a:t>
            </a:r>
            <a:br>
              <a:rPr lang="en-US" dirty="0"/>
            </a:br>
            <a:r>
              <a:rPr lang="en-US" sz="2000" i="1" dirty="0">
                <a:solidFill>
                  <a:srgbClr val="00B050"/>
                </a:solidFill>
              </a:rPr>
              <a:t>COVID-19 Changed How Residents Used Libraries</a:t>
            </a:r>
            <a:endParaRPr lang="en-US" i="1" dirty="0">
              <a:solidFill>
                <a:srgbClr val="00B050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D99592D-8DA2-4FFC-9E77-10EA38E493A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816963" y="2700484"/>
          <a:ext cx="4257399" cy="2082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19133">
                  <a:extLst>
                    <a:ext uri="{9D8B030D-6E8A-4147-A177-3AD203B41FA5}">
                      <a16:colId xmlns:a16="http://schemas.microsoft.com/office/drawing/2014/main" val="3944460642"/>
                    </a:ext>
                  </a:extLst>
                </a:gridCol>
                <a:gridCol w="1419133">
                  <a:extLst>
                    <a:ext uri="{9D8B030D-6E8A-4147-A177-3AD203B41FA5}">
                      <a16:colId xmlns:a16="http://schemas.microsoft.com/office/drawing/2014/main" val="1645166153"/>
                    </a:ext>
                  </a:extLst>
                </a:gridCol>
                <a:gridCol w="1419133">
                  <a:extLst>
                    <a:ext uri="{9D8B030D-6E8A-4147-A177-3AD203B41FA5}">
                      <a16:colId xmlns:a16="http://schemas.microsoft.com/office/drawing/2014/main" val="1661790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Circulation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Jan – Dec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Apr 2020 - Mar 2021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20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680,714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282,500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401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eResources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117,282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138,428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75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Percent </a:t>
                      </a:r>
                      <a:r>
                        <a:rPr lang="en-US" sz="1800" b="1" dirty="0" err="1"/>
                        <a:t>eResources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17.23%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49.00%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511850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E2D4D-4C85-4201-89F7-54267B2D6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8838" y="2700485"/>
            <a:ext cx="3886200" cy="2465409"/>
          </a:xfrm>
        </p:spPr>
        <p:txBody>
          <a:bodyPr/>
          <a:lstStyle/>
          <a:p>
            <a:r>
              <a:rPr lang="en-US" sz="2000" dirty="0"/>
              <a:t>Total circulation down by 58 percent</a:t>
            </a:r>
          </a:p>
          <a:p>
            <a:r>
              <a:rPr lang="en-US" sz="2000" dirty="0"/>
              <a:t>e-Circulation up by 18 percent</a:t>
            </a:r>
          </a:p>
          <a:p>
            <a:r>
              <a:rPr lang="en-US" sz="2000" dirty="0"/>
              <a:t>e-Circulation as percent of total up from 17 percent to 49 percent of total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74810-7CA3-4214-B457-D6EA736D8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57782" y="6399062"/>
            <a:ext cx="2057400" cy="365125"/>
          </a:xfrm>
        </p:spPr>
        <p:txBody>
          <a:bodyPr/>
          <a:lstStyle/>
          <a:p>
            <a:pPr algn="l"/>
            <a:fld id="{B05EE330-1469-405F-8879-9EC7B4F5979B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13FB9-616D-4779-A856-CE8E226FB1E2}"/>
              </a:ext>
            </a:extLst>
          </p:cNvPr>
          <p:cNvSpPr txBox="1"/>
          <p:nvPr/>
        </p:nvSpPr>
        <p:spPr>
          <a:xfrm>
            <a:off x="4347932" y="1869103"/>
            <a:ext cx="415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+mj-lt"/>
              </a:rPr>
              <a:t>Circulation By the Numbers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771462-7F67-49F4-A18C-6D58F73ED679}"/>
              </a:ext>
            </a:extLst>
          </p:cNvPr>
          <p:cNvCxnSpPr>
            <a:cxnSpLocks/>
          </p:cNvCxnSpPr>
          <p:nvPr/>
        </p:nvCxnSpPr>
        <p:spPr>
          <a:xfrm>
            <a:off x="6347904" y="2509180"/>
            <a:ext cx="0" cy="3522028"/>
          </a:xfrm>
          <a:prstGeom prst="line">
            <a:avLst/>
          </a:prstGeom>
          <a:ln w="34925">
            <a:solidFill>
              <a:srgbClr val="92D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81367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folk BROADCAST ONLY Power Point.potx" id="{52586846-5E1D-4A7D-849A-250997A64831}" vid="{2504D988-AABC-4D1A-93A4-03EB7F5E05A2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0366C"/>
      </a:dk2>
      <a:lt2>
        <a:srgbClr val="DFE3E5"/>
      </a:lt2>
      <a:accent1>
        <a:srgbClr val="00366C"/>
      </a:accent1>
      <a:accent2>
        <a:srgbClr val="84BD00"/>
      </a:accent2>
      <a:accent3>
        <a:srgbClr val="1F2B45"/>
      </a:accent3>
      <a:accent4>
        <a:srgbClr val="BBE151"/>
      </a:accent4>
      <a:accent5>
        <a:srgbClr val="95A7CF"/>
      </a:accent5>
      <a:accent6>
        <a:srgbClr val="D8EE9A"/>
      </a:accent6>
      <a:hlink>
        <a:srgbClr val="FFFFFF"/>
      </a:hlink>
      <a:folHlink>
        <a:srgbClr val="84BD00"/>
      </a:folHlink>
    </a:clrScheme>
    <a:fontScheme name="Norfolk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folk BROADCAST ONLY Power Point.potx" id="{52586846-5E1D-4A7D-849A-250997A64831}" vid="{D872EB4A-ABD3-4B95-A494-966721178214}"/>
    </a:ext>
  </a:extLst>
</a:theme>
</file>

<file path=ppt/theme/theme3.xml><?xml version="1.0" encoding="utf-8"?>
<a:theme xmlns:a="http://schemas.openxmlformats.org/drawingml/2006/main" name="1_Office Theme">
  <a:themeElements>
    <a:clrScheme name="Custom 4">
      <a:dk1>
        <a:srgbClr val="00366C"/>
      </a:dk1>
      <a:lt1>
        <a:sysClr val="window" lastClr="FFFFFF"/>
      </a:lt1>
      <a:dk2>
        <a:srgbClr val="00366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366C"/>
      </a:hlink>
      <a:folHlink>
        <a:srgbClr val="00366C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1274</Words>
  <Application>Microsoft Office PowerPoint</Application>
  <PresentationFormat>Widescreen</PresentationFormat>
  <Paragraphs>285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Gill Sans MT</vt:lpstr>
      <vt:lpstr>Gill Sans SemiBold</vt:lpstr>
      <vt:lpstr>Times New Roman</vt:lpstr>
      <vt:lpstr>1_Custom Design</vt:lpstr>
      <vt:lpstr>Custom Design</vt:lpstr>
      <vt:lpstr>1_Office Theme</vt:lpstr>
      <vt:lpstr>PowerPoint Presentation</vt:lpstr>
      <vt:lpstr>What’s Coming Up – Budget Calendar</vt:lpstr>
      <vt:lpstr>What to Expect</vt:lpstr>
      <vt:lpstr>PowerPoint Presentation</vt:lpstr>
      <vt:lpstr>Reopening Additional Recreation and Libraries Facilities</vt:lpstr>
      <vt:lpstr>Library Operations</vt:lpstr>
      <vt:lpstr>Where We Were - Pre-Covid</vt:lpstr>
      <vt:lpstr>Where We Are</vt:lpstr>
      <vt:lpstr>Circulation During the Pandemic COVID-19 Changed How Residents Used Libraries</vt:lpstr>
      <vt:lpstr>Budget Comparison - Libraries</vt:lpstr>
      <vt:lpstr>Where We Are Headed</vt:lpstr>
      <vt:lpstr>Comparison</vt:lpstr>
      <vt:lpstr>Recreation Operations</vt:lpstr>
      <vt:lpstr>Overview</vt:lpstr>
      <vt:lpstr>Where We Were - Pre-Covid</vt:lpstr>
      <vt:lpstr>Where We Are</vt:lpstr>
      <vt:lpstr>Budget Comparison - Recreation</vt:lpstr>
      <vt:lpstr>Where We Are Headed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Patrick, Gregory</dc:creator>
  <cp:lastModifiedBy>Patrick, Gregory</cp:lastModifiedBy>
  <cp:revision>20</cp:revision>
  <dcterms:created xsi:type="dcterms:W3CDTF">2021-04-06T13:35:04Z</dcterms:created>
  <dcterms:modified xsi:type="dcterms:W3CDTF">2021-04-13T22:55:19Z</dcterms:modified>
</cp:coreProperties>
</file>